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36"/>
  </p:notesMasterIdLst>
  <p:handoutMasterIdLst>
    <p:handoutMasterId r:id="rId37"/>
  </p:handoutMasterIdLst>
  <p:sldIdLst>
    <p:sldId id="272" r:id="rId2"/>
    <p:sldId id="547" r:id="rId3"/>
    <p:sldId id="552" r:id="rId4"/>
    <p:sldId id="561" r:id="rId5"/>
    <p:sldId id="565" r:id="rId6"/>
    <p:sldId id="562" r:id="rId7"/>
    <p:sldId id="568" r:id="rId8"/>
    <p:sldId id="564" r:id="rId9"/>
    <p:sldId id="566" r:id="rId10"/>
    <p:sldId id="569" r:id="rId11"/>
    <p:sldId id="567" r:id="rId12"/>
    <p:sldId id="573" r:id="rId13"/>
    <p:sldId id="553" r:id="rId14"/>
    <p:sldId id="585" r:id="rId15"/>
    <p:sldId id="587" r:id="rId16"/>
    <p:sldId id="586" r:id="rId17"/>
    <p:sldId id="554" r:id="rId18"/>
    <p:sldId id="574" r:id="rId19"/>
    <p:sldId id="575" r:id="rId20"/>
    <p:sldId id="576" r:id="rId21"/>
    <p:sldId id="581" r:id="rId22"/>
    <p:sldId id="582" r:id="rId23"/>
    <p:sldId id="560" r:id="rId24"/>
    <p:sldId id="589" r:id="rId25"/>
    <p:sldId id="590" r:id="rId26"/>
    <p:sldId id="588" r:id="rId27"/>
    <p:sldId id="591" r:id="rId28"/>
    <p:sldId id="548" r:id="rId29"/>
    <p:sldId id="559" r:id="rId30"/>
    <p:sldId id="592" r:id="rId31"/>
    <p:sldId id="593" r:id="rId32"/>
    <p:sldId id="594" r:id="rId33"/>
    <p:sldId id="595" r:id="rId34"/>
    <p:sldId id="549" r:id="rId35"/>
  </p:sldIdLst>
  <p:sldSz cx="9144000" cy="6858000" type="screen4x3"/>
  <p:notesSz cx="6797675" cy="9926638"/>
  <p:defaultTextStyle>
    <a:defPPr>
      <a:defRPr lang="zh-TW"/>
    </a:defPPr>
    <a:lvl1pPr algn="l" rtl="0" fontAlgn="base">
      <a:spcBef>
        <a:spcPct val="0"/>
      </a:spcBef>
      <a:spcAft>
        <a:spcPct val="0"/>
      </a:spcAft>
      <a:defRPr kumimoji="1" sz="2400" kern="1200">
        <a:solidFill>
          <a:schemeClr val="tx1"/>
        </a:solidFill>
        <a:latin typeface="Tahoma" pitchFamily="34" charset="0"/>
        <a:ea typeface="新細明體" pitchFamily="18" charset="-120"/>
        <a:cs typeface="+mn-cs"/>
      </a:defRPr>
    </a:lvl1pPr>
    <a:lvl2pPr marL="457200" algn="l" rtl="0" fontAlgn="base">
      <a:spcBef>
        <a:spcPct val="0"/>
      </a:spcBef>
      <a:spcAft>
        <a:spcPct val="0"/>
      </a:spcAft>
      <a:defRPr kumimoji="1" sz="2400" kern="1200">
        <a:solidFill>
          <a:schemeClr val="tx1"/>
        </a:solidFill>
        <a:latin typeface="Tahoma" pitchFamily="34" charset="0"/>
        <a:ea typeface="新細明體" pitchFamily="18" charset="-120"/>
        <a:cs typeface="+mn-cs"/>
      </a:defRPr>
    </a:lvl2pPr>
    <a:lvl3pPr marL="914400" algn="l" rtl="0" fontAlgn="base">
      <a:spcBef>
        <a:spcPct val="0"/>
      </a:spcBef>
      <a:spcAft>
        <a:spcPct val="0"/>
      </a:spcAft>
      <a:defRPr kumimoji="1" sz="2400" kern="1200">
        <a:solidFill>
          <a:schemeClr val="tx1"/>
        </a:solidFill>
        <a:latin typeface="Tahoma" pitchFamily="34" charset="0"/>
        <a:ea typeface="新細明體" pitchFamily="18" charset="-120"/>
        <a:cs typeface="+mn-cs"/>
      </a:defRPr>
    </a:lvl3pPr>
    <a:lvl4pPr marL="1371600" algn="l" rtl="0" fontAlgn="base">
      <a:spcBef>
        <a:spcPct val="0"/>
      </a:spcBef>
      <a:spcAft>
        <a:spcPct val="0"/>
      </a:spcAft>
      <a:defRPr kumimoji="1" sz="2400" kern="1200">
        <a:solidFill>
          <a:schemeClr val="tx1"/>
        </a:solidFill>
        <a:latin typeface="Tahoma" pitchFamily="34" charset="0"/>
        <a:ea typeface="新細明體" pitchFamily="18" charset="-120"/>
        <a:cs typeface="+mn-cs"/>
      </a:defRPr>
    </a:lvl4pPr>
    <a:lvl5pPr marL="1828800" algn="l" rtl="0" fontAlgn="base">
      <a:spcBef>
        <a:spcPct val="0"/>
      </a:spcBef>
      <a:spcAft>
        <a:spcPct val="0"/>
      </a:spcAft>
      <a:defRPr kumimoji="1" sz="2400" kern="1200">
        <a:solidFill>
          <a:schemeClr val="tx1"/>
        </a:solidFill>
        <a:latin typeface="Tahoma" pitchFamily="34" charset="0"/>
        <a:ea typeface="新細明體" pitchFamily="18" charset="-120"/>
        <a:cs typeface="+mn-cs"/>
      </a:defRPr>
    </a:lvl5pPr>
    <a:lvl6pPr marL="2286000" algn="l" defTabSz="914400" rtl="0" eaLnBrk="1" latinLnBrk="0" hangingPunct="1">
      <a:defRPr kumimoji="1" sz="2400" kern="1200">
        <a:solidFill>
          <a:schemeClr val="tx1"/>
        </a:solidFill>
        <a:latin typeface="Tahoma" pitchFamily="34" charset="0"/>
        <a:ea typeface="新細明體" pitchFamily="18" charset="-120"/>
        <a:cs typeface="+mn-cs"/>
      </a:defRPr>
    </a:lvl6pPr>
    <a:lvl7pPr marL="2743200" algn="l" defTabSz="914400" rtl="0" eaLnBrk="1" latinLnBrk="0" hangingPunct="1">
      <a:defRPr kumimoji="1" sz="2400" kern="1200">
        <a:solidFill>
          <a:schemeClr val="tx1"/>
        </a:solidFill>
        <a:latin typeface="Tahoma" pitchFamily="34" charset="0"/>
        <a:ea typeface="新細明體" pitchFamily="18" charset="-120"/>
        <a:cs typeface="+mn-cs"/>
      </a:defRPr>
    </a:lvl7pPr>
    <a:lvl8pPr marL="3200400" algn="l" defTabSz="914400" rtl="0" eaLnBrk="1" latinLnBrk="0" hangingPunct="1">
      <a:defRPr kumimoji="1" sz="2400" kern="1200">
        <a:solidFill>
          <a:schemeClr val="tx1"/>
        </a:solidFill>
        <a:latin typeface="Tahoma" pitchFamily="34" charset="0"/>
        <a:ea typeface="新細明體" pitchFamily="18" charset="-120"/>
        <a:cs typeface="+mn-cs"/>
      </a:defRPr>
    </a:lvl8pPr>
    <a:lvl9pPr marL="3657600" algn="l" defTabSz="914400" rtl="0" eaLnBrk="1" latinLnBrk="0" hangingPunct="1">
      <a:defRPr kumimoji="1" sz="2400" kern="1200">
        <a:solidFill>
          <a:schemeClr val="tx1"/>
        </a:solidFill>
        <a:latin typeface="Tahoma" pitchFamily="34" charset="0"/>
        <a:ea typeface="新細明體" pitchFamily="18" charset="-12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D60093"/>
    <a:srgbClr val="0000FF"/>
    <a:srgbClr val="000000"/>
    <a:srgbClr val="FFFFCC"/>
    <a:srgbClr val="CC3300"/>
    <a:srgbClr val="006699"/>
    <a:srgbClr val="009900"/>
    <a:srgbClr val="C2D9F2"/>
    <a:srgbClr val="94DAD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2393" autoAdjust="0"/>
    <p:restoredTop sz="93457" autoAdjust="0"/>
  </p:normalViewPr>
  <p:slideViewPr>
    <p:cSldViewPr>
      <p:cViewPr varScale="1">
        <p:scale>
          <a:sx n="69" d="100"/>
          <a:sy n="69" d="100"/>
        </p:scale>
        <p:origin x="-77" y="-307"/>
      </p:cViewPr>
      <p:guideLst>
        <p:guide orient="horz" pos="2160"/>
        <p:guide pos="2880"/>
      </p:guideLst>
    </p:cSldViewPr>
  </p:slideViewPr>
  <p:outlineViewPr>
    <p:cViewPr>
      <p:scale>
        <a:sx n="33" d="100"/>
        <a:sy n="33" d="100"/>
      </p:scale>
      <p:origin x="0" y="3744"/>
    </p:cViewPr>
    <p:sldLst>
      <p:sld r:id="rId1" collapse="1"/>
    </p:sldLst>
  </p:outlineViewPr>
  <p:notesTextViewPr>
    <p:cViewPr>
      <p:scale>
        <a:sx n="25" d="100"/>
        <a:sy n="25" d="100"/>
      </p:scale>
      <p:origin x="0" y="0"/>
    </p:cViewPr>
  </p:notesTextViewPr>
  <p:sorterViewPr>
    <p:cViewPr>
      <p:scale>
        <a:sx n="66" d="100"/>
        <a:sy n="66" d="100"/>
      </p:scale>
      <p:origin x="0" y="0"/>
    </p:cViewPr>
  </p:sorterViewPr>
  <p:notesViewPr>
    <p:cSldViewPr>
      <p:cViewPr varScale="1">
        <p:scale>
          <a:sx n="61" d="100"/>
          <a:sy n="61" d="100"/>
        </p:scale>
        <p:origin x="-3293" y="-101"/>
      </p:cViewPr>
      <p:guideLst>
        <p:guide orient="horz" pos="3126"/>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0114"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endParaRPr lang="en-US"/>
          </a:p>
        </p:txBody>
      </p:sp>
      <p:sp>
        <p:nvSpPr>
          <p:cNvPr id="90115"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endParaRPr lang="en-US"/>
          </a:p>
        </p:txBody>
      </p:sp>
      <p:sp>
        <p:nvSpPr>
          <p:cNvPr id="90116"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endParaRPr lang="en-US"/>
          </a:p>
        </p:txBody>
      </p:sp>
      <p:sp>
        <p:nvSpPr>
          <p:cNvPr id="90117"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fld id="{0871D871-3700-4278-9CFE-8030728279C7}"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endParaRPr lang="sr-Cyrl-CS"/>
          </a:p>
        </p:txBody>
      </p:sp>
      <p:sp>
        <p:nvSpPr>
          <p:cNvPr id="61443"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endParaRPr lang="sr-Cyrl-CS"/>
          </a:p>
        </p:txBody>
      </p:sp>
      <p:sp>
        <p:nvSpPr>
          <p:cNvPr id="61444" name="Rectangle 4"/>
          <p:cNvSpPr>
            <a:spLocks noGrp="1" noRot="1" noChangeAspect="1" noChangeArrowheads="1" noTextEdit="1"/>
          </p:cNvSpPr>
          <p:nvPr>
            <p:ph type="sldImg" idx="2"/>
          </p:nvPr>
        </p:nvSpPr>
        <p:spPr bwMode="auto">
          <a:xfrm>
            <a:off x="915988" y="744538"/>
            <a:ext cx="4965700" cy="3722687"/>
          </a:xfrm>
          <a:prstGeom prst="rect">
            <a:avLst/>
          </a:prstGeom>
          <a:noFill/>
          <a:ln w="9525">
            <a:solidFill>
              <a:srgbClr val="000000"/>
            </a:solidFill>
            <a:miter lim="800000"/>
            <a:headEnd/>
            <a:tailEnd/>
          </a:ln>
          <a:effectLst/>
        </p:spPr>
      </p:sp>
      <p:sp>
        <p:nvSpPr>
          <p:cNvPr id="61445"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sr-Cyrl-CS" smtClean="0"/>
              <a:t>Click to edit Master text styles</a:t>
            </a:r>
          </a:p>
          <a:p>
            <a:pPr lvl="1"/>
            <a:r>
              <a:rPr lang="sr-Cyrl-CS" smtClean="0"/>
              <a:t>Second level</a:t>
            </a:r>
          </a:p>
          <a:p>
            <a:pPr lvl="2"/>
            <a:r>
              <a:rPr lang="sr-Cyrl-CS" smtClean="0"/>
              <a:t>Third level</a:t>
            </a:r>
          </a:p>
          <a:p>
            <a:pPr lvl="3"/>
            <a:r>
              <a:rPr lang="sr-Cyrl-CS" smtClean="0"/>
              <a:t>Fourth level</a:t>
            </a:r>
          </a:p>
          <a:p>
            <a:pPr lvl="4"/>
            <a:r>
              <a:rPr lang="sr-Cyrl-CS" smtClean="0"/>
              <a:t>Fifth level</a:t>
            </a:r>
          </a:p>
        </p:txBody>
      </p:sp>
      <p:sp>
        <p:nvSpPr>
          <p:cNvPr id="61446"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endParaRPr lang="sr-Cyrl-CS"/>
          </a:p>
        </p:txBody>
      </p:sp>
      <p:sp>
        <p:nvSpPr>
          <p:cNvPr id="61447"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fld id="{6B29DF09-C800-4352-8B4E-435F31ADE9DC}" type="slidenum">
              <a:rPr lang="sr-Cyrl-CS"/>
              <a:pPr/>
              <a:t>‹#›</a:t>
            </a:fld>
            <a:endParaRPr lang="sr-Cyrl-C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Times New Roman" pitchFamily="18" charset="0"/>
        <a:ea typeface="新細明體" pitchFamily="18" charset="-120"/>
        <a:cs typeface="+mn-cs"/>
      </a:defRPr>
    </a:lvl1pPr>
    <a:lvl2pPr marL="457200" algn="l" rtl="0" fontAlgn="base">
      <a:spcBef>
        <a:spcPct val="30000"/>
      </a:spcBef>
      <a:spcAft>
        <a:spcPct val="0"/>
      </a:spcAft>
      <a:defRPr kumimoji="1" sz="1200" kern="1200">
        <a:solidFill>
          <a:schemeClr val="tx1"/>
        </a:solidFill>
        <a:latin typeface="Times New Roman" pitchFamily="18" charset="0"/>
        <a:ea typeface="新細明體" pitchFamily="18" charset="-120"/>
        <a:cs typeface="+mn-cs"/>
      </a:defRPr>
    </a:lvl2pPr>
    <a:lvl3pPr marL="914400" algn="l" rtl="0" fontAlgn="base">
      <a:spcBef>
        <a:spcPct val="30000"/>
      </a:spcBef>
      <a:spcAft>
        <a:spcPct val="0"/>
      </a:spcAft>
      <a:defRPr kumimoji="1" sz="1200" kern="1200">
        <a:solidFill>
          <a:schemeClr val="tx1"/>
        </a:solidFill>
        <a:latin typeface="Times New Roman" pitchFamily="18" charset="0"/>
        <a:ea typeface="新細明體" pitchFamily="18" charset="-120"/>
        <a:cs typeface="+mn-cs"/>
      </a:defRPr>
    </a:lvl3pPr>
    <a:lvl4pPr marL="1371600" algn="l" rtl="0" fontAlgn="base">
      <a:spcBef>
        <a:spcPct val="30000"/>
      </a:spcBef>
      <a:spcAft>
        <a:spcPct val="0"/>
      </a:spcAft>
      <a:defRPr kumimoji="1" sz="1200" kern="1200">
        <a:solidFill>
          <a:schemeClr val="tx1"/>
        </a:solidFill>
        <a:latin typeface="Times New Roman" pitchFamily="18" charset="0"/>
        <a:ea typeface="新細明體" pitchFamily="18" charset="-120"/>
        <a:cs typeface="+mn-cs"/>
      </a:defRPr>
    </a:lvl4pPr>
    <a:lvl5pPr marL="1828800" algn="l" rtl="0" fontAlgn="base">
      <a:spcBef>
        <a:spcPct val="30000"/>
      </a:spcBef>
      <a:spcAft>
        <a:spcPct val="0"/>
      </a:spcAft>
      <a:defRPr kumimoji="1" sz="1200" kern="1200">
        <a:solidFill>
          <a:schemeClr val="tx1"/>
        </a:solidFill>
        <a:latin typeface="Times New Roman" pitchFamily="18" charset="0"/>
        <a:ea typeface="新細明體" pitchFamily="18" charset="-12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B29DF09-C800-4352-8B4E-435F31ADE9DC}" type="slidenum">
              <a:rPr lang="sr-Cyrl-CS" smtClean="0"/>
              <a:pPr/>
              <a:t>1</a:t>
            </a:fld>
            <a:endParaRPr lang="sr-Cyrl-C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297" name="Line 57"/>
          <p:cNvSpPr>
            <a:spLocks noChangeShapeType="1"/>
          </p:cNvSpPr>
          <p:nvPr userDrawn="1"/>
        </p:nvSpPr>
        <p:spPr bwMode="ltGray">
          <a:xfrm>
            <a:off x="8839200" y="0"/>
            <a:ext cx="0" cy="2362200"/>
          </a:xfrm>
          <a:prstGeom prst="line">
            <a:avLst/>
          </a:prstGeom>
          <a:noFill/>
          <a:ln w="9525">
            <a:solidFill>
              <a:schemeClr val="hlink"/>
            </a:solidFill>
            <a:round/>
            <a:headEnd/>
            <a:tailEnd/>
          </a:ln>
          <a:effectLst/>
        </p:spPr>
        <p:txBody>
          <a:bodyPr wrap="none" anchor="ctr"/>
          <a:lstStyle/>
          <a:p>
            <a:endParaRPr lang="en-US"/>
          </a:p>
        </p:txBody>
      </p:sp>
      <p:grpSp>
        <p:nvGrpSpPr>
          <p:cNvPr id="10298" name="Group 58"/>
          <p:cNvGrpSpPr>
            <a:grpSpLocks/>
          </p:cNvGrpSpPr>
          <p:nvPr userDrawn="1"/>
        </p:nvGrpSpPr>
        <p:grpSpPr bwMode="auto">
          <a:xfrm>
            <a:off x="4763" y="887413"/>
            <a:ext cx="6654800" cy="2851150"/>
            <a:chOff x="3" y="559"/>
            <a:chExt cx="4192" cy="1796"/>
          </a:xfrm>
        </p:grpSpPr>
        <p:sp>
          <p:nvSpPr>
            <p:cNvPr id="10299" name="Line 59"/>
            <p:cNvSpPr>
              <a:spLocks noChangeShapeType="1"/>
            </p:cNvSpPr>
            <p:nvPr userDrawn="1"/>
          </p:nvSpPr>
          <p:spPr bwMode="ltGray">
            <a:xfrm>
              <a:off x="506" y="559"/>
              <a:ext cx="0" cy="1796"/>
            </a:xfrm>
            <a:prstGeom prst="line">
              <a:avLst/>
            </a:prstGeom>
            <a:noFill/>
            <a:ln w="9525">
              <a:solidFill>
                <a:schemeClr val="hlink"/>
              </a:solidFill>
              <a:round/>
              <a:headEnd/>
              <a:tailEnd/>
            </a:ln>
            <a:effectLst/>
          </p:spPr>
          <p:txBody>
            <a:bodyPr wrap="none" anchor="ctr"/>
            <a:lstStyle/>
            <a:p>
              <a:endParaRPr lang="en-US"/>
            </a:p>
          </p:txBody>
        </p:sp>
        <p:sp>
          <p:nvSpPr>
            <p:cNvPr id="10300" name="Line 60"/>
            <p:cNvSpPr>
              <a:spLocks noChangeShapeType="1"/>
            </p:cNvSpPr>
            <p:nvPr userDrawn="1"/>
          </p:nvSpPr>
          <p:spPr bwMode="ltGray">
            <a:xfrm flipH="1" flipV="1">
              <a:off x="3" y="1924"/>
              <a:ext cx="3211" cy="1"/>
            </a:xfrm>
            <a:prstGeom prst="line">
              <a:avLst/>
            </a:prstGeom>
            <a:noFill/>
            <a:ln w="9525">
              <a:solidFill>
                <a:schemeClr val="hlink"/>
              </a:solidFill>
              <a:round/>
              <a:headEnd/>
              <a:tailEnd/>
            </a:ln>
            <a:effectLst/>
          </p:spPr>
          <p:txBody>
            <a:bodyPr wrap="none" anchor="ctr"/>
            <a:lstStyle/>
            <a:p>
              <a:endParaRPr lang="en-US"/>
            </a:p>
          </p:txBody>
        </p:sp>
        <p:sp>
          <p:nvSpPr>
            <p:cNvPr id="10301" name="Line 61"/>
            <p:cNvSpPr>
              <a:spLocks noChangeShapeType="1"/>
            </p:cNvSpPr>
            <p:nvPr userDrawn="1"/>
          </p:nvSpPr>
          <p:spPr bwMode="ltGray">
            <a:xfrm flipH="1" flipV="1">
              <a:off x="384" y="938"/>
              <a:ext cx="3811" cy="1"/>
            </a:xfrm>
            <a:prstGeom prst="line">
              <a:avLst/>
            </a:prstGeom>
            <a:noFill/>
            <a:ln w="9525">
              <a:solidFill>
                <a:schemeClr val="hlink"/>
              </a:solidFill>
              <a:round/>
              <a:headEnd/>
              <a:tailEnd/>
            </a:ln>
            <a:effectLst/>
          </p:spPr>
          <p:txBody>
            <a:bodyPr wrap="none" anchor="ctr"/>
            <a:lstStyle/>
            <a:p>
              <a:endParaRPr lang="en-US"/>
            </a:p>
          </p:txBody>
        </p:sp>
        <p:sp>
          <p:nvSpPr>
            <p:cNvPr id="10302" name="Arc 62"/>
            <p:cNvSpPr>
              <a:spLocks/>
            </p:cNvSpPr>
            <p:nvPr userDrawn="1"/>
          </p:nvSpPr>
          <p:spPr bwMode="ltGray">
            <a:xfrm rot="16200000" flipH="1">
              <a:off x="426" y="860"/>
              <a:ext cx="156" cy="157"/>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p:spPr>
          <p:txBody>
            <a:bodyPr wrap="none" anchor="ctr"/>
            <a:lstStyle/>
            <a:p>
              <a:endParaRPr lang="en-US"/>
            </a:p>
          </p:txBody>
        </p:sp>
      </p:grpSp>
      <p:grpSp>
        <p:nvGrpSpPr>
          <p:cNvPr id="10303" name="Group 63"/>
          <p:cNvGrpSpPr>
            <a:grpSpLocks/>
          </p:cNvGrpSpPr>
          <p:nvPr userDrawn="1"/>
        </p:nvGrpSpPr>
        <p:grpSpPr bwMode="auto">
          <a:xfrm>
            <a:off x="2349500" y="3098800"/>
            <a:ext cx="6045200" cy="2876550"/>
            <a:chOff x="1480" y="1952"/>
            <a:chExt cx="3808" cy="1812"/>
          </a:xfrm>
        </p:grpSpPr>
        <p:sp>
          <p:nvSpPr>
            <p:cNvPr id="10304" name="Line 64"/>
            <p:cNvSpPr>
              <a:spLocks noChangeShapeType="1"/>
            </p:cNvSpPr>
            <p:nvPr userDrawn="1"/>
          </p:nvSpPr>
          <p:spPr bwMode="ltGray">
            <a:xfrm flipV="1">
              <a:off x="1480" y="3442"/>
              <a:ext cx="3808" cy="0"/>
            </a:xfrm>
            <a:prstGeom prst="line">
              <a:avLst/>
            </a:prstGeom>
            <a:noFill/>
            <a:ln w="9525">
              <a:solidFill>
                <a:schemeClr val="hlink"/>
              </a:solidFill>
              <a:round/>
              <a:headEnd/>
              <a:tailEnd/>
            </a:ln>
            <a:effectLst/>
          </p:spPr>
          <p:txBody>
            <a:bodyPr wrap="none" anchor="ctr"/>
            <a:lstStyle/>
            <a:p>
              <a:endParaRPr lang="en-US"/>
            </a:p>
          </p:txBody>
        </p:sp>
        <p:sp>
          <p:nvSpPr>
            <p:cNvPr id="10305" name="Line 65"/>
            <p:cNvSpPr>
              <a:spLocks noChangeShapeType="1"/>
            </p:cNvSpPr>
            <p:nvPr userDrawn="1"/>
          </p:nvSpPr>
          <p:spPr bwMode="ltGray">
            <a:xfrm flipH="1">
              <a:off x="5172" y="1952"/>
              <a:ext cx="0" cy="1812"/>
            </a:xfrm>
            <a:prstGeom prst="line">
              <a:avLst/>
            </a:prstGeom>
            <a:noFill/>
            <a:ln w="9525">
              <a:solidFill>
                <a:schemeClr val="hlink"/>
              </a:solidFill>
              <a:round/>
              <a:headEnd/>
              <a:tailEnd/>
            </a:ln>
            <a:effectLst/>
          </p:spPr>
          <p:txBody>
            <a:bodyPr wrap="none" anchor="ctr"/>
            <a:lstStyle/>
            <a:p>
              <a:endParaRPr lang="en-US"/>
            </a:p>
          </p:txBody>
        </p:sp>
        <p:sp>
          <p:nvSpPr>
            <p:cNvPr id="10306" name="Arc 66"/>
            <p:cNvSpPr>
              <a:spLocks/>
            </p:cNvSpPr>
            <p:nvPr userDrawn="1"/>
          </p:nvSpPr>
          <p:spPr bwMode="ltGray">
            <a:xfrm rot="5400000">
              <a:off x="5097" y="3346"/>
              <a:ext cx="156" cy="157"/>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p:spPr>
          <p:txBody>
            <a:bodyPr wrap="none" anchor="ctr"/>
            <a:lstStyle/>
            <a:p>
              <a:endParaRPr lang="en-US"/>
            </a:p>
          </p:txBody>
        </p:sp>
      </p:grpSp>
      <p:sp>
        <p:nvSpPr>
          <p:cNvPr id="10307" name="Rectangle 67"/>
          <p:cNvSpPr>
            <a:spLocks noGrp="1" noChangeArrowheads="1"/>
          </p:cNvSpPr>
          <p:nvPr>
            <p:ph type="ctrTitle"/>
          </p:nvPr>
        </p:nvSpPr>
        <p:spPr>
          <a:xfrm>
            <a:off x="990600" y="1752600"/>
            <a:ext cx="7772400" cy="1143000"/>
          </a:xfrm>
        </p:spPr>
        <p:txBody>
          <a:bodyPr/>
          <a:lstStyle>
            <a:lvl1pPr>
              <a:defRPr b="1">
                <a:solidFill>
                  <a:schemeClr val="tx1"/>
                </a:solidFill>
              </a:defRPr>
            </a:lvl1pPr>
          </a:lstStyle>
          <a:p>
            <a:r>
              <a:rPr lang="sr-Latn-CS" altLang="zh-TW"/>
              <a:t>TITLE</a:t>
            </a:r>
            <a:endParaRPr lang="en-US" altLang="zh-TW"/>
          </a:p>
        </p:txBody>
      </p:sp>
      <p:sp>
        <p:nvSpPr>
          <p:cNvPr id="10308" name="Rectangle 68" descr="Rectangle: Click to edit Master text styles&#10;Second level&#10;Third level&#10;Fourth level&#10;Fifth level"/>
          <p:cNvSpPr>
            <a:spLocks noGrp="1" noChangeArrowheads="1"/>
          </p:cNvSpPr>
          <p:nvPr>
            <p:ph type="subTitle" idx="1"/>
          </p:nvPr>
        </p:nvSpPr>
        <p:spPr>
          <a:xfrm>
            <a:off x="990600" y="3309938"/>
            <a:ext cx="6400800" cy="1752600"/>
          </a:xfrm>
        </p:spPr>
        <p:txBody>
          <a:bodyPr/>
          <a:lstStyle>
            <a:lvl1pPr marL="0" indent="0">
              <a:buFont typeface="Wingdings" pitchFamily="2" charset="2"/>
              <a:buNone/>
              <a:defRPr>
                <a:solidFill>
                  <a:schemeClr val="tx2"/>
                </a:solidFill>
              </a:defRPr>
            </a:lvl1pPr>
          </a:lstStyle>
          <a:p>
            <a:r>
              <a:rPr lang="sr-Latn-CS" altLang="zh-TW"/>
              <a:t>Subtitle</a:t>
            </a:r>
            <a:endParaRPr lang="en-US" altLang="zh-TW"/>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9713" y="304800"/>
            <a:ext cx="1943100" cy="59451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55650" y="304800"/>
            <a:ext cx="5681663" cy="59451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95828" y="304800"/>
            <a:ext cx="8052636" cy="1143000"/>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3568" y="1628800"/>
            <a:ext cx="8064896" cy="4608512"/>
          </a:xfrm>
        </p:spPr>
        <p:txBody>
          <a:bodyPr/>
          <a:lstStyle>
            <a:lvl2pPr>
              <a:defRPr sz="2200" baseline="0"/>
            </a:lvl2pPr>
            <a:lvl3pPr>
              <a:defRPr sz="2000" baseline="0"/>
            </a:lvl3pPr>
            <a:lvl4pPr>
              <a:buFont typeface="Arial" pitchFamily="34" charset="0"/>
              <a:buChar char="•"/>
              <a:defRPr baseline="0">
                <a:latin typeface="Calibri" pitchFamily="34" charset="0"/>
              </a:defRPr>
            </a:lvl4pPr>
            <a:lvl5pPr>
              <a:defRPr baseline="0">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0413" y="1773238"/>
            <a:ext cx="3810000" cy="4476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2813" y="1773238"/>
            <a:ext cx="3810000" cy="4476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74" name="Line 58"/>
          <p:cNvSpPr>
            <a:spLocks noChangeShapeType="1"/>
          </p:cNvSpPr>
          <p:nvPr/>
        </p:nvSpPr>
        <p:spPr bwMode="ltGray">
          <a:xfrm>
            <a:off x="8839200" y="0"/>
            <a:ext cx="0" cy="2362200"/>
          </a:xfrm>
          <a:prstGeom prst="line">
            <a:avLst/>
          </a:prstGeom>
          <a:noFill/>
          <a:ln w="9525">
            <a:solidFill>
              <a:schemeClr val="hlink"/>
            </a:solidFill>
            <a:round/>
            <a:headEnd/>
            <a:tailEnd/>
          </a:ln>
          <a:effectLst/>
        </p:spPr>
        <p:txBody>
          <a:bodyPr wrap="none" anchor="ctr"/>
          <a:lstStyle/>
          <a:p>
            <a:endParaRPr lang="en-US"/>
          </a:p>
        </p:txBody>
      </p:sp>
      <p:grpSp>
        <p:nvGrpSpPr>
          <p:cNvPr id="9275" name="Group 59"/>
          <p:cNvGrpSpPr>
            <a:grpSpLocks/>
          </p:cNvGrpSpPr>
          <p:nvPr/>
        </p:nvGrpSpPr>
        <p:grpSpPr bwMode="auto">
          <a:xfrm>
            <a:off x="414338" y="1416050"/>
            <a:ext cx="1784350" cy="2324100"/>
            <a:chOff x="96" y="916"/>
            <a:chExt cx="2208" cy="2876"/>
          </a:xfrm>
        </p:grpSpPr>
        <p:sp>
          <p:nvSpPr>
            <p:cNvPr id="9276" name="Line 60"/>
            <p:cNvSpPr>
              <a:spLocks noChangeShapeType="1"/>
            </p:cNvSpPr>
            <p:nvPr/>
          </p:nvSpPr>
          <p:spPr bwMode="ltGray">
            <a:xfrm flipH="1">
              <a:off x="96" y="1037"/>
              <a:ext cx="2208" cy="0"/>
            </a:xfrm>
            <a:prstGeom prst="line">
              <a:avLst/>
            </a:prstGeom>
            <a:noFill/>
            <a:ln w="9525">
              <a:solidFill>
                <a:schemeClr val="hlink"/>
              </a:solidFill>
              <a:round/>
              <a:headEnd/>
              <a:tailEnd/>
            </a:ln>
            <a:effectLst/>
          </p:spPr>
          <p:txBody>
            <a:bodyPr wrap="none" anchor="ctr"/>
            <a:lstStyle/>
            <a:p>
              <a:endParaRPr lang="en-US"/>
            </a:p>
          </p:txBody>
        </p:sp>
        <p:sp>
          <p:nvSpPr>
            <p:cNvPr id="9277" name="Line 61"/>
            <p:cNvSpPr>
              <a:spLocks noChangeShapeType="1"/>
            </p:cNvSpPr>
            <p:nvPr/>
          </p:nvSpPr>
          <p:spPr bwMode="ltGray">
            <a:xfrm>
              <a:off x="336" y="920"/>
              <a:ext cx="0" cy="2872"/>
            </a:xfrm>
            <a:prstGeom prst="line">
              <a:avLst/>
            </a:prstGeom>
            <a:noFill/>
            <a:ln w="9525">
              <a:solidFill>
                <a:schemeClr val="hlink"/>
              </a:solidFill>
              <a:round/>
              <a:headEnd/>
              <a:tailEnd/>
            </a:ln>
            <a:effectLst/>
          </p:spPr>
          <p:txBody>
            <a:bodyPr wrap="none" anchor="ctr"/>
            <a:lstStyle/>
            <a:p>
              <a:endParaRPr lang="en-US"/>
            </a:p>
          </p:txBody>
        </p:sp>
        <p:sp>
          <p:nvSpPr>
            <p:cNvPr id="9278" name="Arc 62"/>
            <p:cNvSpPr>
              <a:spLocks/>
            </p:cNvSpPr>
            <p:nvPr/>
          </p:nvSpPr>
          <p:spPr bwMode="ltGray">
            <a:xfrm flipH="1">
              <a:off x="217" y="916"/>
              <a:ext cx="239" cy="239"/>
            </a:xfrm>
            <a:custGeom>
              <a:avLst/>
              <a:gdLst>
                <a:gd name="G0" fmla="+- 21595 0 0"/>
                <a:gd name="G1" fmla="+- 21600 0 0"/>
                <a:gd name="G2" fmla="+- 21600 0 0"/>
                <a:gd name="T0" fmla="*/ 21114 w 43195"/>
                <a:gd name="T1" fmla="*/ 5 h 43200"/>
                <a:gd name="T2" fmla="*/ 0 w 43195"/>
                <a:gd name="T3" fmla="*/ 22056 h 43200"/>
                <a:gd name="T4" fmla="*/ 21595 w 43195"/>
                <a:gd name="T5" fmla="*/ 21600 h 43200"/>
              </a:gdLst>
              <a:ahLst/>
              <a:cxnLst>
                <a:cxn ang="0">
                  <a:pos x="T0" y="T1"/>
                </a:cxn>
                <a:cxn ang="0">
                  <a:pos x="T2" y="T3"/>
                </a:cxn>
                <a:cxn ang="0">
                  <a:pos x="T4" y="T5"/>
                </a:cxn>
              </a:cxnLst>
              <a:rect l="0" t="0" r="r" b="b"/>
              <a:pathLst>
                <a:path w="43195" h="43200" fill="none"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path>
                <a:path w="43195" h="43200" stroke="0" extrusionOk="0">
                  <a:moveTo>
                    <a:pt x="21114" y="5"/>
                  </a:moveTo>
                  <a:cubicBezTo>
                    <a:pt x="21274" y="1"/>
                    <a:pt x="21434" y="-1"/>
                    <a:pt x="21595" y="0"/>
                  </a:cubicBezTo>
                  <a:cubicBezTo>
                    <a:pt x="33524" y="0"/>
                    <a:pt x="43195" y="9670"/>
                    <a:pt x="43195" y="21600"/>
                  </a:cubicBezTo>
                  <a:cubicBezTo>
                    <a:pt x="43195" y="33529"/>
                    <a:pt x="33524" y="43200"/>
                    <a:pt x="21595" y="43200"/>
                  </a:cubicBezTo>
                  <a:cubicBezTo>
                    <a:pt x="9843" y="43200"/>
                    <a:pt x="247" y="33805"/>
                    <a:pt x="-1" y="22056"/>
                  </a:cubicBezTo>
                  <a:lnTo>
                    <a:pt x="21595" y="21600"/>
                  </a:lnTo>
                  <a:close/>
                </a:path>
              </a:pathLst>
            </a:custGeom>
            <a:noFill/>
            <a:ln w="9525">
              <a:solidFill>
                <a:schemeClr val="hlink"/>
              </a:solidFill>
              <a:round/>
              <a:headEnd/>
              <a:tailEnd/>
            </a:ln>
            <a:effectLst/>
          </p:spPr>
          <p:txBody>
            <a:bodyPr wrap="none" anchor="ctr"/>
            <a:lstStyle/>
            <a:p>
              <a:endParaRPr lang="en-US"/>
            </a:p>
          </p:txBody>
        </p:sp>
      </p:grpSp>
      <p:sp>
        <p:nvSpPr>
          <p:cNvPr id="9279" name="Rectangle 63"/>
          <p:cNvSpPr>
            <a:spLocks noGrp="1" noChangeArrowheads="1"/>
          </p:cNvSpPr>
          <p:nvPr>
            <p:ph type="title"/>
          </p:nvPr>
        </p:nvSpPr>
        <p:spPr bwMode="auto">
          <a:xfrm>
            <a:off x="755650" y="304800"/>
            <a:ext cx="7772400"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sr-Latn-CS" altLang="zh-TW" smtClean="0"/>
              <a:t>TITLE</a:t>
            </a:r>
            <a:endParaRPr lang="en-US" altLang="zh-TW" smtClean="0"/>
          </a:p>
        </p:txBody>
      </p:sp>
      <p:sp>
        <p:nvSpPr>
          <p:cNvPr id="9280" name="Rectangle 64" descr="Rectangle: Click to edit Master text styles&#10;Second level&#10;Third level&#10;Fourth level&#10;Fifth level"/>
          <p:cNvSpPr>
            <a:spLocks noGrp="1" noChangeArrowheads="1"/>
          </p:cNvSpPr>
          <p:nvPr>
            <p:ph type="body" idx="1"/>
          </p:nvPr>
        </p:nvSpPr>
        <p:spPr bwMode="auto">
          <a:xfrm>
            <a:off x="760413" y="1773238"/>
            <a:ext cx="7772400" cy="44767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sr-Latn-CS" altLang="zh-TW" smtClean="0"/>
              <a:t>Word</a:t>
            </a:r>
            <a:endParaRPr lang="en-US" altLang="zh-TW" smtClean="0"/>
          </a:p>
          <a:p>
            <a:pPr lvl="1"/>
            <a:r>
              <a:rPr lang="sr-Latn-CS" altLang="zh-TW" smtClean="0"/>
              <a:t>Word</a:t>
            </a:r>
          </a:p>
          <a:p>
            <a:pPr lvl="2"/>
            <a:r>
              <a:rPr lang="sr-Latn-CS" altLang="zh-TW" smtClean="0"/>
              <a:t>Word</a:t>
            </a:r>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l" rtl="0" fontAlgn="base">
        <a:spcBef>
          <a:spcPct val="0"/>
        </a:spcBef>
        <a:spcAft>
          <a:spcPct val="0"/>
        </a:spcAft>
        <a:defRPr kumimoji="1" sz="4400">
          <a:solidFill>
            <a:schemeClr val="tx2"/>
          </a:solidFill>
          <a:latin typeface="+mj-lt"/>
          <a:ea typeface="+mj-ea"/>
          <a:cs typeface="+mj-cs"/>
        </a:defRPr>
      </a:lvl1pPr>
      <a:lvl2pPr algn="l" rtl="0" fontAlgn="base">
        <a:spcBef>
          <a:spcPct val="0"/>
        </a:spcBef>
        <a:spcAft>
          <a:spcPct val="0"/>
        </a:spcAft>
        <a:defRPr kumimoji="1" sz="4400">
          <a:solidFill>
            <a:schemeClr val="tx2"/>
          </a:solidFill>
          <a:latin typeface="Arial" pitchFamily="34" charset="0"/>
        </a:defRPr>
      </a:lvl2pPr>
      <a:lvl3pPr algn="l" rtl="0" fontAlgn="base">
        <a:spcBef>
          <a:spcPct val="0"/>
        </a:spcBef>
        <a:spcAft>
          <a:spcPct val="0"/>
        </a:spcAft>
        <a:defRPr kumimoji="1" sz="4400">
          <a:solidFill>
            <a:schemeClr val="tx2"/>
          </a:solidFill>
          <a:latin typeface="Arial" pitchFamily="34" charset="0"/>
        </a:defRPr>
      </a:lvl3pPr>
      <a:lvl4pPr algn="l" rtl="0" fontAlgn="base">
        <a:spcBef>
          <a:spcPct val="0"/>
        </a:spcBef>
        <a:spcAft>
          <a:spcPct val="0"/>
        </a:spcAft>
        <a:defRPr kumimoji="1" sz="4400">
          <a:solidFill>
            <a:schemeClr val="tx2"/>
          </a:solidFill>
          <a:latin typeface="Arial" pitchFamily="34" charset="0"/>
        </a:defRPr>
      </a:lvl4pPr>
      <a:lvl5pPr algn="l" rtl="0" fontAlgn="base">
        <a:spcBef>
          <a:spcPct val="0"/>
        </a:spcBef>
        <a:spcAft>
          <a:spcPct val="0"/>
        </a:spcAft>
        <a:defRPr kumimoji="1" sz="4400">
          <a:solidFill>
            <a:schemeClr val="tx2"/>
          </a:solidFill>
          <a:latin typeface="Arial" pitchFamily="34" charset="0"/>
        </a:defRPr>
      </a:lvl5pPr>
      <a:lvl6pPr marL="457200" algn="l" rtl="0" fontAlgn="base">
        <a:spcBef>
          <a:spcPct val="0"/>
        </a:spcBef>
        <a:spcAft>
          <a:spcPct val="0"/>
        </a:spcAft>
        <a:defRPr kumimoji="1" sz="4400">
          <a:solidFill>
            <a:schemeClr val="tx2"/>
          </a:solidFill>
          <a:latin typeface="Arial" pitchFamily="34" charset="0"/>
        </a:defRPr>
      </a:lvl6pPr>
      <a:lvl7pPr marL="914400" algn="l" rtl="0" fontAlgn="base">
        <a:spcBef>
          <a:spcPct val="0"/>
        </a:spcBef>
        <a:spcAft>
          <a:spcPct val="0"/>
        </a:spcAft>
        <a:defRPr kumimoji="1" sz="4400">
          <a:solidFill>
            <a:schemeClr val="tx2"/>
          </a:solidFill>
          <a:latin typeface="Arial" pitchFamily="34" charset="0"/>
        </a:defRPr>
      </a:lvl7pPr>
      <a:lvl8pPr marL="1371600" algn="l" rtl="0" fontAlgn="base">
        <a:spcBef>
          <a:spcPct val="0"/>
        </a:spcBef>
        <a:spcAft>
          <a:spcPct val="0"/>
        </a:spcAft>
        <a:defRPr kumimoji="1" sz="4400">
          <a:solidFill>
            <a:schemeClr val="tx2"/>
          </a:solidFill>
          <a:latin typeface="Arial" pitchFamily="34" charset="0"/>
        </a:defRPr>
      </a:lvl8pPr>
      <a:lvl9pPr marL="1828800" algn="l" rtl="0" fontAlgn="base">
        <a:spcBef>
          <a:spcPct val="0"/>
        </a:spcBef>
        <a:spcAft>
          <a:spcPct val="0"/>
        </a:spcAft>
        <a:defRPr kumimoji="1" sz="4400">
          <a:solidFill>
            <a:schemeClr val="tx2"/>
          </a:solidFill>
          <a:latin typeface="Arial" pitchFamily="34" charset="0"/>
        </a:defRPr>
      </a:lvl9pPr>
    </p:titleStyle>
    <p:bodyStyle>
      <a:lvl1pPr marL="342900" indent="-342900" algn="l" rtl="0" fontAlgn="base">
        <a:spcBef>
          <a:spcPct val="20000"/>
        </a:spcBef>
        <a:spcAft>
          <a:spcPct val="0"/>
        </a:spcAft>
        <a:buClr>
          <a:schemeClr val="tx1"/>
        </a:buClr>
        <a:buFont typeface="Wingdings" pitchFamily="2" charset="2"/>
        <a:buChar char="w"/>
        <a:defRPr kumimoji="1" sz="2400">
          <a:solidFill>
            <a:schemeClr val="tx1"/>
          </a:solidFill>
          <a:latin typeface="+mn-lt"/>
          <a:ea typeface="+mn-ea"/>
          <a:cs typeface="+mn-cs"/>
        </a:defRPr>
      </a:lvl1pPr>
      <a:lvl2pPr marL="742950" indent="-285750" algn="l" rtl="0" fontAlgn="base">
        <a:spcBef>
          <a:spcPct val="20000"/>
        </a:spcBef>
        <a:spcAft>
          <a:spcPct val="0"/>
        </a:spcAft>
        <a:buClr>
          <a:schemeClr val="tx2"/>
        </a:buClr>
        <a:buFont typeface="Wingdings" pitchFamily="2" charset="2"/>
        <a:buChar char="w"/>
        <a:defRPr kumimoji="1" sz="2000">
          <a:solidFill>
            <a:schemeClr val="tx1"/>
          </a:solidFill>
          <a:latin typeface="+mn-lt"/>
          <a:ea typeface="新細明體" pitchFamily="18" charset="-120"/>
        </a:defRPr>
      </a:lvl2pPr>
      <a:lvl3pPr marL="1143000" indent="-228600" algn="l" rtl="0" fontAlgn="base">
        <a:spcBef>
          <a:spcPct val="20000"/>
        </a:spcBef>
        <a:spcAft>
          <a:spcPct val="0"/>
        </a:spcAft>
        <a:buClr>
          <a:schemeClr val="hlink"/>
        </a:buClr>
        <a:buSzPct val="95000"/>
        <a:buFont typeface="Wingdings" pitchFamily="2" charset="2"/>
        <a:buChar char="w"/>
        <a:defRPr kumimoji="1">
          <a:solidFill>
            <a:schemeClr val="tx1"/>
          </a:solidFill>
          <a:latin typeface="+mn-lt"/>
          <a:ea typeface="新細明體" pitchFamily="18" charset="-120"/>
        </a:defRPr>
      </a:lvl3pPr>
      <a:lvl4pPr marL="1600200" indent="-228600" algn="l" rtl="0" fontAlgn="base">
        <a:spcBef>
          <a:spcPct val="20000"/>
        </a:spcBef>
        <a:spcAft>
          <a:spcPct val="0"/>
        </a:spcAft>
        <a:buClr>
          <a:schemeClr val="tx1"/>
        </a:buClr>
        <a:buSzPct val="65000"/>
        <a:buFont typeface="Wingdings" pitchFamily="2" charset="2"/>
        <a:buChar char="n"/>
        <a:defRPr kumimoji="1" sz="2000">
          <a:solidFill>
            <a:schemeClr val="tx1"/>
          </a:solidFill>
          <a:latin typeface="Tahoma" pitchFamily="34" charset="0"/>
          <a:ea typeface="新細明體" pitchFamily="18" charset="-120"/>
        </a:defRPr>
      </a:lvl4pPr>
      <a:lvl5pPr marL="2057400" indent="-228600" algn="l" rtl="0" fontAlgn="base">
        <a:spcBef>
          <a:spcPct val="20000"/>
        </a:spcBef>
        <a:spcAft>
          <a:spcPct val="0"/>
        </a:spcAft>
        <a:buClr>
          <a:schemeClr val="hlink"/>
        </a:buClr>
        <a:buSzPct val="60000"/>
        <a:buFont typeface="Wingdings" pitchFamily="2" charset="2"/>
        <a:buChar char="n"/>
        <a:defRPr kumimoji="1" sz="2000">
          <a:solidFill>
            <a:schemeClr val="tx1"/>
          </a:solidFill>
          <a:latin typeface="Tahoma" pitchFamily="34" charset="0"/>
          <a:ea typeface="新細明體" pitchFamily="18" charset="-120"/>
        </a:defRPr>
      </a:lvl5pPr>
      <a:lvl6pPr marL="2514600" indent="-228600" algn="l" rtl="0" fontAlgn="base">
        <a:spcBef>
          <a:spcPct val="20000"/>
        </a:spcBef>
        <a:spcAft>
          <a:spcPct val="0"/>
        </a:spcAft>
        <a:buClr>
          <a:schemeClr val="hlink"/>
        </a:buClr>
        <a:buSzPct val="60000"/>
        <a:buFont typeface="Wingdings" pitchFamily="2" charset="2"/>
        <a:buChar char="n"/>
        <a:defRPr kumimoji="1" sz="2000">
          <a:solidFill>
            <a:schemeClr val="tx1"/>
          </a:solidFill>
          <a:latin typeface="Tahoma" pitchFamily="34" charset="0"/>
          <a:ea typeface="新細明體" pitchFamily="18" charset="-120"/>
        </a:defRPr>
      </a:lvl6pPr>
      <a:lvl7pPr marL="2971800" indent="-228600" algn="l" rtl="0" fontAlgn="base">
        <a:spcBef>
          <a:spcPct val="20000"/>
        </a:spcBef>
        <a:spcAft>
          <a:spcPct val="0"/>
        </a:spcAft>
        <a:buClr>
          <a:schemeClr val="hlink"/>
        </a:buClr>
        <a:buSzPct val="60000"/>
        <a:buFont typeface="Wingdings" pitchFamily="2" charset="2"/>
        <a:buChar char="n"/>
        <a:defRPr kumimoji="1" sz="2000">
          <a:solidFill>
            <a:schemeClr val="tx1"/>
          </a:solidFill>
          <a:latin typeface="Tahoma" pitchFamily="34" charset="0"/>
          <a:ea typeface="新細明體" pitchFamily="18" charset="-120"/>
        </a:defRPr>
      </a:lvl7pPr>
      <a:lvl8pPr marL="3429000" indent="-228600" algn="l" rtl="0" fontAlgn="base">
        <a:spcBef>
          <a:spcPct val="20000"/>
        </a:spcBef>
        <a:spcAft>
          <a:spcPct val="0"/>
        </a:spcAft>
        <a:buClr>
          <a:schemeClr val="hlink"/>
        </a:buClr>
        <a:buSzPct val="60000"/>
        <a:buFont typeface="Wingdings" pitchFamily="2" charset="2"/>
        <a:buChar char="n"/>
        <a:defRPr kumimoji="1" sz="2000">
          <a:solidFill>
            <a:schemeClr val="tx1"/>
          </a:solidFill>
          <a:latin typeface="Tahoma" pitchFamily="34" charset="0"/>
          <a:ea typeface="新細明體" pitchFamily="18" charset="-120"/>
        </a:defRPr>
      </a:lvl8pPr>
      <a:lvl9pPr marL="3886200" indent="-228600" algn="l" rtl="0" fontAlgn="base">
        <a:spcBef>
          <a:spcPct val="20000"/>
        </a:spcBef>
        <a:spcAft>
          <a:spcPct val="0"/>
        </a:spcAft>
        <a:buClr>
          <a:schemeClr val="hlink"/>
        </a:buClr>
        <a:buSzPct val="60000"/>
        <a:buFont typeface="Wingdings" pitchFamily="2" charset="2"/>
        <a:buChar char="n"/>
        <a:defRPr kumimoji="1" sz="2000">
          <a:solidFill>
            <a:schemeClr val="tx1"/>
          </a:solidFill>
          <a:latin typeface="Tahoma" pitchFamily="34" charset="0"/>
          <a:ea typeface="新細明體" pitchFamily="18" charset="-12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46" name="Rectangle 46"/>
          <p:cNvSpPr>
            <a:spLocks noGrp="1" noChangeArrowheads="1"/>
          </p:cNvSpPr>
          <p:nvPr>
            <p:ph type="ctrTitle"/>
          </p:nvPr>
        </p:nvSpPr>
        <p:spPr>
          <a:xfrm>
            <a:off x="899592" y="1709936"/>
            <a:ext cx="7863408" cy="1143000"/>
          </a:xfrm>
        </p:spPr>
        <p:txBody>
          <a:bodyPr>
            <a:normAutofit fontScale="90000"/>
          </a:bodyPr>
          <a:lstStyle/>
          <a:p>
            <a:r>
              <a:rPr lang="ru-RU" sz="2700" b="0" dirty="0" smtClean="0"/>
              <a:t>НАСТАВНА ЈЕДИНИЦА </a:t>
            </a:r>
            <a:r>
              <a:rPr lang="en-US" sz="2700" b="0" dirty="0" smtClean="0"/>
              <a:t>10</a:t>
            </a:r>
            <a:r>
              <a:rPr lang="ru-RU" sz="2700" b="0" dirty="0" smtClean="0"/>
              <a:t>: </a:t>
            </a:r>
            <a:br>
              <a:rPr lang="ru-RU" sz="2700" b="0" dirty="0" smtClean="0"/>
            </a:br>
            <a:r>
              <a:rPr lang="ru-RU" sz="2700" b="0" dirty="0" smtClean="0"/>
              <a:t/>
            </a:r>
            <a:br>
              <a:rPr lang="ru-RU" sz="2700" b="0" dirty="0" smtClean="0"/>
            </a:br>
            <a:r>
              <a:rPr lang="sr-Cyrl-RS" dirty="0" smtClean="0"/>
              <a:t>Клиничка примена фармакогенетике 		</a:t>
            </a:r>
            <a:r>
              <a:rPr lang="en-US" dirty="0" smtClean="0"/>
              <a:t> </a:t>
            </a:r>
            <a:endParaRPr lang="en-US" dirty="0"/>
          </a:p>
        </p:txBody>
      </p:sp>
      <p:sp>
        <p:nvSpPr>
          <p:cNvPr id="25647" name="Rectangle 47" descr="Rectangle: Click to edit Master text styles&#10;Second level&#10;Third level&#10;Fourth level&#10;Fifth level"/>
          <p:cNvSpPr>
            <a:spLocks noGrp="1" noChangeArrowheads="1"/>
          </p:cNvSpPr>
          <p:nvPr>
            <p:ph type="subTitle" idx="1"/>
          </p:nvPr>
        </p:nvSpPr>
        <p:spPr>
          <a:xfrm>
            <a:off x="990600" y="3309938"/>
            <a:ext cx="7110413" cy="1990725"/>
          </a:xfrm>
        </p:spPr>
        <p:txBody>
          <a:bodyPr/>
          <a:lstStyle/>
          <a:p>
            <a:r>
              <a:rPr lang="sr-Cyrl-CS" sz="2000" dirty="0"/>
              <a:t>ИНТЕГРИСАНЕ АКАДЕМСКЕ СТУДИЈЕ</a:t>
            </a:r>
            <a:r>
              <a:rPr lang="en-US" sz="2000" dirty="0"/>
              <a:t> </a:t>
            </a:r>
            <a:r>
              <a:rPr lang="sr-Cyrl-CS" sz="2000" dirty="0"/>
              <a:t>ФАРМАЦИЈЕ</a:t>
            </a:r>
            <a:endParaRPr lang="en-US" sz="2000" dirty="0"/>
          </a:p>
          <a:p>
            <a:endParaRPr lang="en-US" sz="2000" dirty="0"/>
          </a:p>
          <a:p>
            <a:r>
              <a:rPr lang="sr-Cyrl-CS" sz="2000" dirty="0"/>
              <a:t>Предмет: </a:t>
            </a:r>
            <a:r>
              <a:rPr lang="sr-Cyrl-CS" sz="2000" dirty="0" smtClean="0"/>
              <a:t>Фармакокинетика </a:t>
            </a:r>
            <a:endParaRPr lang="sr-Cyrl-CS" sz="2000" dirty="0"/>
          </a:p>
          <a:p>
            <a:endParaRPr lang="sr-Cyrl-CS" sz="1000" dirty="0"/>
          </a:p>
          <a:p>
            <a:endParaRPr lang="sr-Cyrl-CS" sz="1000" dirty="0"/>
          </a:p>
          <a:p>
            <a:pPr algn="r"/>
            <a:r>
              <a:rPr lang="sr-Cyrl-CS" sz="1800" dirty="0" smtClean="0"/>
              <a:t>Проф. </a:t>
            </a:r>
            <a:r>
              <a:rPr lang="sr-Cyrl-CS" sz="1800" dirty="0"/>
              <a:t>др Наташа Ђорђевић</a:t>
            </a:r>
            <a:r>
              <a:rPr lang="en-US" sz="2000" dirty="0"/>
              <a:t>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a:noFill/>
          <a:ln/>
        </p:spPr>
        <p:txBody>
          <a:bodyPr>
            <a:normAutofit fontScale="90000"/>
          </a:bodyPr>
          <a:lstStyle/>
          <a:p>
            <a:pPr lvl="3"/>
            <a:r>
              <a:rPr lang="sr-Cyrl-CS" sz="4000" b="1" dirty="0">
                <a:latin typeface="+mn-lt"/>
              </a:rPr>
              <a:t>Варфарин</a:t>
            </a:r>
            <a:r>
              <a:rPr lang="ru-RU" sz="4000" b="1" dirty="0">
                <a:latin typeface="+mn-lt"/>
              </a:rPr>
              <a:t> </a:t>
            </a:r>
            <a:br>
              <a:rPr lang="ru-RU" sz="4000" b="1" dirty="0">
                <a:latin typeface="+mn-lt"/>
              </a:rPr>
            </a:br>
            <a:r>
              <a:rPr lang="ru-RU" sz="3200" dirty="0">
                <a:latin typeface="+mn-lt"/>
              </a:rPr>
              <a:t>- пример клиничке </a:t>
            </a:r>
            <a:r>
              <a:rPr lang="ru-RU" sz="3200" dirty="0" smtClean="0">
                <a:latin typeface="+mn-lt"/>
              </a:rPr>
              <a:t>примене</a:t>
            </a:r>
            <a:r>
              <a:rPr lang="en-US" sz="3200" dirty="0" smtClean="0">
                <a:latin typeface="+mn-lt"/>
              </a:rPr>
              <a:t>: </a:t>
            </a:r>
            <a:r>
              <a:rPr lang="en-US" sz="3200" i="1" dirty="0" smtClean="0">
                <a:latin typeface="+mn-lt"/>
              </a:rPr>
              <a:t>IWPC algorithm</a:t>
            </a:r>
            <a:r>
              <a:rPr lang="ru-RU" sz="3200" i="1" dirty="0" smtClean="0">
                <a:latin typeface="+mn-lt"/>
              </a:rPr>
              <a:t> </a:t>
            </a:r>
            <a:r>
              <a:rPr lang="ru-RU" sz="3200" dirty="0">
                <a:latin typeface="+mn-lt"/>
              </a:rPr>
              <a:t>-</a:t>
            </a:r>
            <a:endParaRPr lang="en-US" sz="3200" dirty="0">
              <a:latin typeface="+mn-lt"/>
            </a:endParaRPr>
          </a:p>
        </p:txBody>
      </p:sp>
      <p:sp>
        <p:nvSpPr>
          <p:cNvPr id="4" name="Rectangle 3"/>
          <p:cNvSpPr txBox="1">
            <a:spLocks noChangeArrowheads="1"/>
          </p:cNvSpPr>
          <p:nvPr/>
        </p:nvSpPr>
        <p:spPr bwMode="auto">
          <a:xfrm>
            <a:off x="683568" y="1628800"/>
            <a:ext cx="8064896" cy="4637088"/>
          </a:xfrm>
          <a:prstGeom prst="rect">
            <a:avLst/>
          </a:prstGeom>
          <a:noFill/>
          <a:ln w="9525">
            <a:noFill/>
            <a:miter lim="800000"/>
            <a:headEnd/>
            <a:tailEnd/>
          </a:ln>
          <a:effectLst/>
        </p:spPr>
        <p:txBody>
          <a:bodyPr vert="horz" wrap="square" lIns="91440" tIns="45720" rIns="91440" bIns="45720" numCol="2" anchor="t" anchorCtr="0" compatLnSpc="1">
            <a:prstTxWarp prst="textNoShape">
              <a:avLst/>
            </a:prstTxWarp>
          </a:bodyPr>
          <a:lstStyle/>
          <a:p>
            <a:pPr marL="342900" marR="0" lvl="0" indent="-342900" algn="l" defTabSz="914400" rtl="0" eaLnBrk="1" fontAlgn="base" latinLnBrk="0" hangingPunct="1">
              <a:lnSpc>
                <a:spcPct val="90000"/>
              </a:lnSpc>
              <a:spcBef>
                <a:spcPct val="20000"/>
              </a:spcBef>
              <a:spcAft>
                <a:spcPct val="0"/>
              </a:spcAft>
              <a:buClr>
                <a:schemeClr val="tx1"/>
              </a:buClr>
              <a:buSzTx/>
              <a:buFont typeface="Wingdings" pitchFamily="2" charset="2"/>
              <a:buNone/>
              <a:tabLst/>
              <a:defRPr/>
            </a:pPr>
            <a:r>
              <a:rPr lang="sr-Cyrl-RS" sz="1800" b="1" kern="0" noProof="0" dirty="0" smtClean="0">
                <a:latin typeface="+mn-lt"/>
                <a:ea typeface="+mn-ea"/>
              </a:rPr>
              <a:t>Легенда:</a:t>
            </a:r>
          </a:p>
          <a:p>
            <a:pPr marL="342900" marR="0" lvl="0" indent="-342900" algn="l" defTabSz="914400" rtl="0" eaLnBrk="1" fontAlgn="base" latinLnBrk="0" hangingPunct="1">
              <a:lnSpc>
                <a:spcPct val="90000"/>
              </a:lnSpc>
              <a:spcBef>
                <a:spcPct val="20000"/>
              </a:spcBef>
              <a:spcAft>
                <a:spcPct val="0"/>
              </a:spcAft>
              <a:buClr>
                <a:schemeClr val="tx1"/>
              </a:buClr>
              <a:buSzTx/>
              <a:buFont typeface="Wingdings" pitchFamily="2" charset="2"/>
              <a:buNone/>
              <a:tabLst/>
              <a:defRPr/>
            </a:pPr>
            <a:r>
              <a:rPr lang="sr-Cyrl-RS" sz="1800" kern="0" noProof="0" dirty="0" smtClean="0">
                <a:latin typeface="+mn-lt"/>
                <a:ea typeface="+mn-ea"/>
              </a:rPr>
              <a:t>Г</a:t>
            </a:r>
            <a:r>
              <a:rPr kumimoji="1" lang="sr-Cyrl-RS" sz="1800" b="0" i="0" u="none" strike="noStrike" kern="0" cap="none" spc="0" normalizeH="0" baseline="0" noProof="0" dirty="0" smtClean="0">
                <a:ln>
                  <a:noFill/>
                </a:ln>
                <a:solidFill>
                  <a:schemeClr val="tx1"/>
                </a:solidFill>
                <a:effectLst/>
                <a:uLnTx/>
                <a:uFillTx/>
                <a:latin typeface="+mn-lt"/>
                <a:ea typeface="+mn-ea"/>
                <a:cs typeface="+mn-cs"/>
              </a:rPr>
              <a:t>одине =</a:t>
            </a:r>
            <a:r>
              <a:rPr kumimoji="1" lang="en-US" sz="1800" b="0" i="0" u="none" strike="noStrike" kern="0" cap="none" spc="0" normalizeH="0" baseline="0" noProof="0" dirty="0" smtClean="0">
                <a:ln>
                  <a:noFill/>
                </a:ln>
                <a:solidFill>
                  <a:schemeClr val="tx1"/>
                </a:solidFill>
                <a:effectLst/>
                <a:uLnTx/>
                <a:uFillTx/>
                <a:latin typeface="+mn-lt"/>
                <a:ea typeface="+mn-ea"/>
                <a:cs typeface="+mn-cs"/>
              </a:rPr>
              <a:t> 1</a:t>
            </a:r>
            <a:r>
              <a:rPr kumimoji="1" lang="sr-Cyrl-RS" sz="1800" b="0" i="0" u="none" strike="noStrike" kern="0" cap="none" spc="0" normalizeH="0" baseline="0" noProof="0" dirty="0" smtClean="0">
                <a:ln>
                  <a:noFill/>
                </a:ln>
                <a:solidFill>
                  <a:schemeClr val="tx1"/>
                </a:solidFill>
                <a:effectLst/>
                <a:uLnTx/>
                <a:uFillTx/>
                <a:latin typeface="+mn-lt"/>
                <a:ea typeface="+mn-ea"/>
                <a:cs typeface="+mn-cs"/>
              </a:rPr>
              <a:t>за </a:t>
            </a:r>
            <a:r>
              <a:rPr kumimoji="1" lang="en-US" sz="1800" b="0" i="0" u="none" strike="noStrike" kern="0" cap="none" spc="0" normalizeH="0" baseline="0" noProof="0" dirty="0" smtClean="0">
                <a:ln>
                  <a:noFill/>
                </a:ln>
                <a:solidFill>
                  <a:schemeClr val="tx1"/>
                </a:solidFill>
                <a:effectLst/>
                <a:uLnTx/>
                <a:uFillTx/>
                <a:latin typeface="+mn-lt"/>
                <a:ea typeface="+mn-ea"/>
                <a:cs typeface="+mn-cs"/>
              </a:rPr>
              <a:t>10-19, 2</a:t>
            </a:r>
            <a:r>
              <a:rPr kumimoji="1" lang="sr-Cyrl-RS" sz="1800" b="0" i="0" u="none" strike="noStrike" kern="0" cap="none" spc="0" normalizeH="0" baseline="0" noProof="0" dirty="0" smtClean="0">
                <a:ln>
                  <a:noFill/>
                </a:ln>
                <a:solidFill>
                  <a:schemeClr val="tx1"/>
                </a:solidFill>
                <a:effectLst/>
                <a:uLnTx/>
                <a:uFillTx/>
                <a:latin typeface="+mn-lt"/>
                <a:ea typeface="+mn-ea"/>
                <a:cs typeface="+mn-cs"/>
              </a:rPr>
              <a:t> за </a:t>
            </a:r>
            <a:r>
              <a:rPr kumimoji="1" lang="en-US" sz="1800" b="0" i="0" u="none" strike="noStrike" kern="0" cap="none" spc="0" normalizeH="0" baseline="0" noProof="0" dirty="0" smtClean="0">
                <a:ln>
                  <a:noFill/>
                </a:ln>
                <a:solidFill>
                  <a:schemeClr val="tx1"/>
                </a:solidFill>
                <a:effectLst/>
                <a:uLnTx/>
                <a:uFillTx/>
                <a:latin typeface="+mn-lt"/>
                <a:ea typeface="+mn-ea"/>
                <a:cs typeface="+mn-cs"/>
              </a:rPr>
              <a:t>20-29, </a:t>
            </a:r>
            <a:r>
              <a:rPr kumimoji="1" lang="sr-Cyrl-RS" sz="1800" b="0" i="0" u="none" strike="noStrike" kern="0" cap="none" spc="0" normalizeH="0" baseline="0" noProof="0" dirty="0" smtClean="0">
                <a:ln>
                  <a:noFill/>
                </a:ln>
                <a:solidFill>
                  <a:schemeClr val="tx1"/>
                </a:solidFill>
                <a:effectLst/>
                <a:uLnTx/>
                <a:uFillTx/>
                <a:latin typeface="+mn-lt"/>
                <a:ea typeface="+mn-ea"/>
                <a:cs typeface="+mn-cs"/>
              </a:rPr>
              <a:t>...</a:t>
            </a:r>
          </a:p>
          <a:p>
            <a:pPr marL="342900" marR="0" lvl="0" indent="-342900" algn="l" defTabSz="914400" rtl="0" eaLnBrk="1" fontAlgn="base" latinLnBrk="0" hangingPunct="1">
              <a:lnSpc>
                <a:spcPct val="90000"/>
              </a:lnSpc>
              <a:spcBef>
                <a:spcPct val="20000"/>
              </a:spcBef>
              <a:spcAft>
                <a:spcPct val="0"/>
              </a:spcAft>
              <a:buClr>
                <a:schemeClr val="tx1"/>
              </a:buClr>
              <a:buSzTx/>
              <a:buFont typeface="Wingdings" pitchFamily="2" charset="2"/>
              <a:buNone/>
              <a:tabLst/>
              <a:defRPr/>
            </a:pPr>
            <a:r>
              <a:rPr kumimoji="1" lang="en-US" sz="1800" b="0" i="1" u="none" strike="noStrike" kern="0" cap="none" spc="0" normalizeH="0" baseline="0" noProof="0" dirty="0" smtClean="0">
                <a:ln>
                  <a:noFill/>
                </a:ln>
                <a:solidFill>
                  <a:schemeClr val="tx1"/>
                </a:solidFill>
                <a:effectLst/>
                <a:uLnTx/>
                <a:uFillTx/>
                <a:latin typeface="+mn-lt"/>
                <a:ea typeface="+mn-ea"/>
                <a:cs typeface="+mn-cs"/>
              </a:rPr>
              <a:t>VKORC1</a:t>
            </a:r>
            <a:r>
              <a:rPr kumimoji="1" lang="en-US" sz="1800" b="0" i="0" u="none" strike="noStrike" kern="0" cap="none" spc="0" normalizeH="0" baseline="0" noProof="0" dirty="0" smtClean="0">
                <a:ln>
                  <a:noFill/>
                </a:ln>
                <a:solidFill>
                  <a:schemeClr val="tx1"/>
                </a:solidFill>
                <a:effectLst/>
                <a:uLnTx/>
                <a:uFillTx/>
                <a:latin typeface="+mn-lt"/>
                <a:ea typeface="+mn-ea"/>
                <a:cs typeface="+mn-cs"/>
              </a:rPr>
              <a:t> G/A = 1</a:t>
            </a:r>
            <a:r>
              <a:rPr kumimoji="1" lang="sr-Cyrl-RS" sz="1800" b="0" i="0" u="none" strike="noStrike" kern="0" cap="none" spc="0" normalizeH="0" noProof="0" dirty="0" smtClean="0">
                <a:ln>
                  <a:noFill/>
                </a:ln>
                <a:solidFill>
                  <a:schemeClr val="tx1"/>
                </a:solidFill>
                <a:effectLst/>
                <a:uLnTx/>
                <a:uFillTx/>
                <a:latin typeface="+mn-lt"/>
                <a:ea typeface="+mn-ea"/>
                <a:cs typeface="+mn-cs"/>
              </a:rPr>
              <a:t> за </a:t>
            </a:r>
            <a:r>
              <a:rPr kumimoji="1" lang="en-US" sz="1800" b="0" i="0" u="none" strike="noStrike" kern="0" cap="none" spc="0" normalizeH="0" baseline="0" noProof="0" dirty="0" smtClean="0">
                <a:ln>
                  <a:noFill/>
                </a:ln>
                <a:solidFill>
                  <a:schemeClr val="tx1"/>
                </a:solidFill>
                <a:effectLst/>
                <a:uLnTx/>
                <a:uFillTx/>
                <a:latin typeface="+mn-lt"/>
                <a:ea typeface="+mn-ea"/>
                <a:cs typeface="+mn-cs"/>
              </a:rPr>
              <a:t>rs9923231</a:t>
            </a:r>
            <a:r>
              <a:rPr kumimoji="1" lang="sr-Cyrl-RS" sz="1800" b="0" i="0" u="none" strike="noStrike" kern="0" cap="none" spc="0" normalizeH="0" baseline="0" noProof="0" dirty="0" smtClean="0">
                <a:ln>
                  <a:noFill/>
                </a:ln>
                <a:solidFill>
                  <a:schemeClr val="tx1"/>
                </a:solidFill>
                <a:effectLst/>
                <a:uLnTx/>
                <a:uFillTx/>
                <a:latin typeface="+mn-lt"/>
                <a:ea typeface="+mn-ea"/>
                <a:cs typeface="+mn-cs"/>
              </a:rPr>
              <a:t> хетерозигот</a:t>
            </a:r>
            <a:r>
              <a:rPr kumimoji="1" lang="en-US" sz="1800" b="0" i="0" u="none" strike="noStrike" kern="0" cap="none" spc="0" normalizeH="0" baseline="0" noProof="0" dirty="0" smtClean="0">
                <a:ln>
                  <a:noFill/>
                </a:ln>
                <a:solidFill>
                  <a:schemeClr val="tx1"/>
                </a:solidFill>
                <a:effectLst/>
                <a:uLnTx/>
                <a:uFillTx/>
                <a:latin typeface="+mn-lt"/>
                <a:ea typeface="+mn-ea"/>
                <a:cs typeface="+mn-cs"/>
              </a:rPr>
              <a:t>, </a:t>
            </a:r>
            <a:r>
              <a:rPr kumimoji="1" lang="sr-Cyrl-RS" sz="1800" b="0" i="0" u="none" strike="noStrike" kern="0" cap="none" spc="0" normalizeH="0" baseline="0" noProof="0" dirty="0" smtClean="0">
                <a:ln>
                  <a:noFill/>
                </a:ln>
                <a:solidFill>
                  <a:schemeClr val="tx1"/>
                </a:solidFill>
                <a:effectLst/>
                <a:uLnTx/>
                <a:uFillTx/>
                <a:latin typeface="+mn-lt"/>
                <a:ea typeface="+mn-ea"/>
                <a:cs typeface="+mn-cs"/>
              </a:rPr>
              <a:t>остали 0</a:t>
            </a:r>
          </a:p>
          <a:p>
            <a:pPr marL="342900" marR="0" lvl="0" indent="-342900" algn="l" defTabSz="914400" rtl="0" eaLnBrk="1" fontAlgn="base" latinLnBrk="0" hangingPunct="1">
              <a:lnSpc>
                <a:spcPct val="90000"/>
              </a:lnSpc>
              <a:spcBef>
                <a:spcPct val="20000"/>
              </a:spcBef>
              <a:spcAft>
                <a:spcPct val="0"/>
              </a:spcAft>
              <a:buClr>
                <a:schemeClr val="tx1"/>
              </a:buClr>
              <a:buSzTx/>
              <a:buFont typeface="Wingdings" pitchFamily="2" charset="2"/>
              <a:buNone/>
              <a:tabLst/>
              <a:defRPr/>
            </a:pPr>
            <a:r>
              <a:rPr kumimoji="1" lang="en-US" sz="1800" b="0" i="1" u="none" strike="noStrike" kern="0" cap="none" spc="0" normalizeH="0" baseline="0" noProof="0" dirty="0" smtClean="0">
                <a:ln>
                  <a:noFill/>
                </a:ln>
                <a:solidFill>
                  <a:schemeClr val="tx1"/>
                </a:solidFill>
                <a:effectLst/>
                <a:uLnTx/>
                <a:uFillTx/>
                <a:latin typeface="+mn-lt"/>
                <a:ea typeface="+mn-ea"/>
                <a:cs typeface="+mn-cs"/>
              </a:rPr>
              <a:t>VKORC1</a:t>
            </a:r>
            <a:r>
              <a:rPr kumimoji="1" lang="en-US" sz="1800" b="0" i="0" u="none" strike="noStrike" kern="0" cap="none" spc="0" normalizeH="0" baseline="0" noProof="0" dirty="0" smtClean="0">
                <a:ln>
                  <a:noFill/>
                </a:ln>
                <a:solidFill>
                  <a:schemeClr val="tx1"/>
                </a:solidFill>
                <a:effectLst/>
                <a:uLnTx/>
                <a:uFillTx/>
                <a:latin typeface="+mn-lt"/>
                <a:ea typeface="+mn-ea"/>
                <a:cs typeface="+mn-cs"/>
              </a:rPr>
              <a:t> A/A = 1</a:t>
            </a:r>
            <a:r>
              <a:rPr kumimoji="1" lang="sr-Cyrl-RS" sz="1800" b="0" i="0" u="none" strike="noStrike" kern="0" cap="none" spc="0" normalizeH="0" baseline="0" noProof="0" dirty="0" smtClean="0">
                <a:ln>
                  <a:noFill/>
                </a:ln>
                <a:solidFill>
                  <a:schemeClr val="tx1"/>
                </a:solidFill>
                <a:effectLst/>
                <a:uLnTx/>
                <a:uFillTx/>
                <a:latin typeface="+mn-lt"/>
                <a:ea typeface="+mn-ea"/>
                <a:cs typeface="+mn-cs"/>
              </a:rPr>
              <a:t> за </a:t>
            </a:r>
            <a:r>
              <a:rPr kumimoji="1" lang="en-US" sz="1800" b="0" i="0" u="none" strike="noStrike" kern="0" cap="none" spc="0" normalizeH="0" baseline="0" noProof="0" dirty="0" smtClean="0">
                <a:ln>
                  <a:noFill/>
                </a:ln>
                <a:solidFill>
                  <a:schemeClr val="tx1"/>
                </a:solidFill>
                <a:effectLst/>
                <a:uLnTx/>
                <a:uFillTx/>
                <a:latin typeface="+mn-lt"/>
                <a:ea typeface="+mn-ea"/>
                <a:cs typeface="+mn-cs"/>
              </a:rPr>
              <a:t>rs9923231</a:t>
            </a:r>
            <a:r>
              <a:rPr kumimoji="1" lang="sr-Cyrl-RS" sz="1800" b="0" i="0" u="none" strike="noStrike" kern="0" cap="none" spc="0" normalizeH="0" baseline="0" noProof="0" dirty="0" smtClean="0">
                <a:ln>
                  <a:noFill/>
                </a:ln>
                <a:solidFill>
                  <a:schemeClr val="tx1"/>
                </a:solidFill>
                <a:effectLst/>
                <a:uLnTx/>
                <a:uFillTx/>
                <a:latin typeface="+mn-lt"/>
                <a:ea typeface="+mn-ea"/>
                <a:cs typeface="+mn-cs"/>
              </a:rPr>
              <a:t> А хомозигот</a:t>
            </a:r>
            <a:r>
              <a:rPr kumimoji="1" lang="en-US" sz="1800" b="0" i="0" u="none" strike="noStrike" kern="0" cap="none" spc="0" normalizeH="0" baseline="0" noProof="0" dirty="0" smtClean="0">
                <a:ln>
                  <a:noFill/>
                </a:ln>
                <a:solidFill>
                  <a:schemeClr val="tx1"/>
                </a:solidFill>
                <a:effectLst/>
                <a:uLnTx/>
                <a:uFillTx/>
                <a:latin typeface="+mn-lt"/>
                <a:ea typeface="+mn-ea"/>
                <a:cs typeface="+mn-cs"/>
              </a:rPr>
              <a:t>, </a:t>
            </a:r>
            <a:r>
              <a:rPr kumimoji="1" lang="sr-Cyrl-RS" sz="1800" b="0" i="0" u="none" strike="noStrike" kern="0" cap="none" spc="0" normalizeH="0" baseline="0" noProof="0" dirty="0" smtClean="0">
                <a:ln>
                  <a:noFill/>
                </a:ln>
                <a:solidFill>
                  <a:schemeClr val="tx1"/>
                </a:solidFill>
                <a:effectLst/>
                <a:uLnTx/>
                <a:uFillTx/>
                <a:latin typeface="+mn-lt"/>
                <a:ea typeface="+mn-ea"/>
                <a:cs typeface="+mn-cs"/>
              </a:rPr>
              <a:t>остали 0</a:t>
            </a:r>
          </a:p>
          <a:p>
            <a:pPr marL="342900" marR="0" lvl="0" indent="-342900" algn="l" defTabSz="914400" rtl="0" eaLnBrk="1" fontAlgn="base" latinLnBrk="0" hangingPunct="1">
              <a:lnSpc>
                <a:spcPct val="90000"/>
              </a:lnSpc>
              <a:spcBef>
                <a:spcPct val="20000"/>
              </a:spcBef>
              <a:spcAft>
                <a:spcPct val="0"/>
              </a:spcAft>
              <a:buClr>
                <a:schemeClr val="tx1"/>
              </a:buClr>
              <a:buSzTx/>
              <a:buFont typeface="Wingdings" pitchFamily="2" charset="2"/>
              <a:buNone/>
              <a:tabLst/>
              <a:defRPr/>
            </a:pPr>
            <a:r>
              <a:rPr kumimoji="1" lang="en-US" sz="1800" b="0" i="1" u="none" strike="noStrike" kern="0" cap="none" spc="0" normalizeH="0" baseline="0" noProof="0" dirty="0" smtClean="0">
                <a:ln>
                  <a:noFill/>
                </a:ln>
                <a:solidFill>
                  <a:schemeClr val="tx1"/>
                </a:solidFill>
                <a:effectLst/>
                <a:uLnTx/>
                <a:uFillTx/>
                <a:latin typeface="+mn-lt"/>
                <a:ea typeface="+mn-ea"/>
                <a:cs typeface="+mn-cs"/>
              </a:rPr>
              <a:t>VKORC1</a:t>
            </a:r>
            <a:r>
              <a:rPr kumimoji="1" lang="en-US" sz="1800" b="0" i="0" u="none" strike="noStrike" kern="0" cap="none" spc="0" normalizeH="0" baseline="0" noProof="0" dirty="0" smtClean="0">
                <a:ln>
                  <a:noFill/>
                </a:ln>
                <a:solidFill>
                  <a:schemeClr val="tx1"/>
                </a:solidFill>
                <a:effectLst/>
                <a:uLnTx/>
                <a:uFillTx/>
                <a:latin typeface="+mn-lt"/>
                <a:ea typeface="+mn-ea"/>
                <a:cs typeface="+mn-cs"/>
              </a:rPr>
              <a:t> </a:t>
            </a:r>
            <a:r>
              <a:rPr kumimoji="1" lang="sr-Cyrl-RS" sz="1800" b="0" i="0" u="none" strike="noStrike" kern="0" cap="none" spc="0" normalizeH="0" baseline="0" noProof="0" dirty="0" smtClean="0">
                <a:ln>
                  <a:noFill/>
                </a:ln>
                <a:solidFill>
                  <a:schemeClr val="tx1"/>
                </a:solidFill>
                <a:effectLst/>
                <a:uLnTx/>
                <a:uFillTx/>
                <a:latin typeface="+mn-lt"/>
                <a:ea typeface="+mn-ea"/>
                <a:cs typeface="+mn-cs"/>
              </a:rPr>
              <a:t>генотип непознат </a:t>
            </a:r>
            <a:r>
              <a:rPr kumimoji="1" lang="en-US" sz="1800" b="0" i="0" u="none" strike="noStrike" kern="0" cap="none" spc="0" normalizeH="0" baseline="0" noProof="0" dirty="0" smtClean="0">
                <a:ln>
                  <a:noFill/>
                </a:ln>
                <a:solidFill>
                  <a:schemeClr val="tx1"/>
                </a:solidFill>
                <a:effectLst/>
                <a:uLnTx/>
                <a:uFillTx/>
                <a:latin typeface="+mn-lt"/>
                <a:ea typeface="+mn-ea"/>
                <a:cs typeface="+mn-cs"/>
              </a:rPr>
              <a:t>= 1</a:t>
            </a:r>
            <a:r>
              <a:rPr kumimoji="1" lang="sr-Cyrl-RS" sz="1800" b="0" i="0" u="none" strike="noStrike" kern="0" cap="none" spc="0" normalizeH="0" baseline="0" noProof="0" dirty="0" smtClean="0">
                <a:ln>
                  <a:noFill/>
                </a:ln>
                <a:solidFill>
                  <a:schemeClr val="tx1"/>
                </a:solidFill>
                <a:effectLst/>
                <a:uLnTx/>
                <a:uFillTx/>
                <a:latin typeface="+mn-lt"/>
                <a:ea typeface="+mn-ea"/>
                <a:cs typeface="+mn-cs"/>
              </a:rPr>
              <a:t> ако је </a:t>
            </a:r>
            <a:r>
              <a:rPr kumimoji="1" lang="en-US" sz="1800" b="0" i="0" u="none" strike="noStrike" kern="0" cap="none" spc="0" normalizeH="0" baseline="0" noProof="0" dirty="0" smtClean="0">
                <a:ln>
                  <a:noFill/>
                </a:ln>
                <a:solidFill>
                  <a:schemeClr val="tx1"/>
                </a:solidFill>
                <a:effectLst/>
                <a:uLnTx/>
                <a:uFillTx/>
                <a:latin typeface="+mn-lt"/>
                <a:ea typeface="+mn-ea"/>
                <a:cs typeface="+mn-cs"/>
              </a:rPr>
              <a:t>rs9923231 </a:t>
            </a:r>
            <a:r>
              <a:rPr kumimoji="1" lang="sr-Cyrl-RS" sz="1800" b="0" i="0" u="none" strike="noStrike" kern="0" cap="none" spc="0" normalizeH="0" baseline="0" noProof="0" dirty="0" smtClean="0">
                <a:ln>
                  <a:noFill/>
                </a:ln>
                <a:solidFill>
                  <a:schemeClr val="tx1"/>
                </a:solidFill>
                <a:effectLst/>
                <a:uLnTx/>
                <a:uFillTx/>
                <a:latin typeface="+mn-lt"/>
                <a:ea typeface="+mn-ea"/>
                <a:cs typeface="+mn-cs"/>
              </a:rPr>
              <a:t>генотип непознат,</a:t>
            </a:r>
            <a:r>
              <a:rPr kumimoji="1" lang="sr-Cyrl-RS" sz="1800" b="0" i="0" u="none" strike="noStrike" kern="0" cap="none" spc="0" normalizeH="0" noProof="0" dirty="0" smtClean="0">
                <a:ln>
                  <a:noFill/>
                </a:ln>
                <a:solidFill>
                  <a:schemeClr val="tx1"/>
                </a:solidFill>
                <a:effectLst/>
                <a:uLnTx/>
                <a:uFillTx/>
                <a:latin typeface="+mn-lt"/>
                <a:ea typeface="+mn-ea"/>
                <a:cs typeface="+mn-cs"/>
              </a:rPr>
              <a:t>   остали </a:t>
            </a:r>
            <a:r>
              <a:rPr kumimoji="1" lang="sr-Cyrl-RS" sz="1800" b="0" i="0" u="none" strike="noStrike" kern="0" cap="none" spc="0" normalizeH="0" baseline="0" noProof="0" dirty="0" smtClean="0">
                <a:ln>
                  <a:noFill/>
                </a:ln>
                <a:solidFill>
                  <a:schemeClr val="tx1"/>
                </a:solidFill>
                <a:effectLst/>
                <a:uLnTx/>
                <a:uFillTx/>
                <a:latin typeface="+mn-lt"/>
                <a:ea typeface="+mn-ea"/>
                <a:cs typeface="+mn-cs"/>
              </a:rPr>
              <a:t>0</a:t>
            </a:r>
            <a:r>
              <a:rPr kumimoji="1" lang="en-US" sz="1800" b="0" i="0" u="none" strike="noStrike" kern="0" cap="none" spc="0" normalizeH="0" baseline="0" noProof="0" dirty="0" smtClean="0">
                <a:ln>
                  <a:noFill/>
                </a:ln>
                <a:solidFill>
                  <a:schemeClr val="tx1"/>
                </a:solidFill>
                <a:effectLst/>
                <a:uLnTx/>
                <a:uFillTx/>
                <a:latin typeface="+mn-lt"/>
                <a:ea typeface="+mn-ea"/>
                <a:cs typeface="+mn-cs"/>
              </a:rPr>
              <a:t> </a:t>
            </a:r>
            <a:endParaRPr kumimoji="1" lang="sr-Cyrl-RS" sz="18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90000"/>
              </a:lnSpc>
              <a:spcBef>
                <a:spcPct val="20000"/>
              </a:spcBef>
              <a:spcAft>
                <a:spcPct val="0"/>
              </a:spcAft>
              <a:buClr>
                <a:schemeClr val="tx1"/>
              </a:buClr>
              <a:buSzTx/>
              <a:buFont typeface="Wingdings" pitchFamily="2" charset="2"/>
              <a:buNone/>
              <a:tabLst/>
              <a:defRPr/>
            </a:pPr>
            <a:r>
              <a:rPr kumimoji="1" lang="en-US" sz="1800" b="0" i="1" u="none" strike="noStrike" kern="0" cap="none" spc="0" normalizeH="0" baseline="0" noProof="0" dirty="0" smtClean="0">
                <a:ln>
                  <a:noFill/>
                </a:ln>
                <a:solidFill>
                  <a:schemeClr val="tx1"/>
                </a:solidFill>
                <a:effectLst/>
                <a:uLnTx/>
                <a:uFillTx/>
                <a:latin typeface="+mn-lt"/>
                <a:ea typeface="+mn-ea"/>
                <a:cs typeface="+mn-cs"/>
              </a:rPr>
              <a:t>CYP2C9*1/*2 </a:t>
            </a:r>
            <a:r>
              <a:rPr kumimoji="1" lang="en-US" sz="1800" b="0" i="0" u="none" strike="noStrike" kern="0" cap="none" spc="0" normalizeH="0" baseline="0" noProof="0" dirty="0" smtClean="0">
                <a:ln>
                  <a:noFill/>
                </a:ln>
                <a:solidFill>
                  <a:schemeClr val="tx1"/>
                </a:solidFill>
                <a:effectLst/>
                <a:uLnTx/>
                <a:uFillTx/>
                <a:latin typeface="+mn-lt"/>
                <a:ea typeface="+mn-ea"/>
                <a:cs typeface="+mn-cs"/>
              </a:rPr>
              <a:t>= 1</a:t>
            </a:r>
            <a:r>
              <a:rPr kumimoji="1" lang="sr-Cyrl-RS" sz="1800" b="0" i="0" u="none" strike="noStrike" kern="0" cap="none" spc="0" normalizeH="0" baseline="0" noProof="0" dirty="0" smtClean="0">
                <a:ln>
                  <a:noFill/>
                </a:ln>
                <a:solidFill>
                  <a:schemeClr val="tx1"/>
                </a:solidFill>
                <a:effectLst/>
                <a:uLnTx/>
                <a:uFillTx/>
                <a:latin typeface="+mn-lt"/>
                <a:ea typeface="+mn-ea"/>
                <a:cs typeface="+mn-cs"/>
              </a:rPr>
              <a:t> за </a:t>
            </a:r>
            <a:r>
              <a:rPr kumimoji="1" lang="en-US" sz="1800" b="0" i="1" u="none" strike="noStrike" kern="0" cap="none" spc="0" normalizeH="0" baseline="0" noProof="0" dirty="0" smtClean="0">
                <a:ln>
                  <a:noFill/>
                </a:ln>
                <a:solidFill>
                  <a:schemeClr val="tx1"/>
                </a:solidFill>
                <a:effectLst/>
                <a:uLnTx/>
                <a:uFillTx/>
                <a:latin typeface="+mn-lt"/>
                <a:ea typeface="+mn-ea"/>
                <a:cs typeface="+mn-cs"/>
              </a:rPr>
              <a:t>CYP2C9*1/*2</a:t>
            </a:r>
            <a:r>
              <a:rPr kumimoji="1" lang="en-US" sz="1800" b="0" i="0" u="none" strike="noStrike" kern="0" cap="none" spc="0" normalizeH="0" baseline="0" noProof="0" dirty="0" smtClean="0">
                <a:ln>
                  <a:noFill/>
                </a:ln>
                <a:solidFill>
                  <a:schemeClr val="tx1"/>
                </a:solidFill>
                <a:effectLst/>
                <a:uLnTx/>
                <a:uFillTx/>
                <a:latin typeface="+mn-lt"/>
                <a:ea typeface="+mn-ea"/>
                <a:cs typeface="+mn-cs"/>
              </a:rPr>
              <a:t>, </a:t>
            </a:r>
            <a:r>
              <a:rPr kumimoji="1" lang="sr-Cyrl-RS" sz="1800" b="0" i="0" u="none" strike="noStrike" kern="0" cap="none" spc="0" normalizeH="0" baseline="0" noProof="0" dirty="0" smtClean="0">
                <a:ln>
                  <a:noFill/>
                </a:ln>
                <a:solidFill>
                  <a:schemeClr val="tx1"/>
                </a:solidFill>
                <a:effectLst/>
                <a:uLnTx/>
                <a:uFillTx/>
                <a:latin typeface="+mn-lt"/>
                <a:ea typeface="+mn-ea"/>
                <a:cs typeface="+mn-cs"/>
              </a:rPr>
              <a:t> остали 0</a:t>
            </a:r>
          </a:p>
          <a:p>
            <a:pPr marL="342900" marR="0" lvl="0" indent="-342900" algn="l" defTabSz="914400" rtl="0" eaLnBrk="1" fontAlgn="base" latinLnBrk="0" hangingPunct="1">
              <a:lnSpc>
                <a:spcPct val="90000"/>
              </a:lnSpc>
              <a:spcBef>
                <a:spcPct val="20000"/>
              </a:spcBef>
              <a:spcAft>
                <a:spcPct val="0"/>
              </a:spcAft>
              <a:buClr>
                <a:schemeClr val="tx1"/>
              </a:buClr>
              <a:buSzTx/>
              <a:buFont typeface="Wingdings" pitchFamily="2" charset="2"/>
              <a:buNone/>
              <a:tabLst/>
              <a:defRPr/>
            </a:pPr>
            <a:r>
              <a:rPr kumimoji="1" lang="en-US" sz="1800" b="0" i="1" u="none" strike="noStrike" kern="0" cap="none" spc="0" normalizeH="0" baseline="0" noProof="0" dirty="0" smtClean="0">
                <a:ln>
                  <a:noFill/>
                </a:ln>
                <a:solidFill>
                  <a:schemeClr val="tx1"/>
                </a:solidFill>
                <a:effectLst/>
                <a:uLnTx/>
                <a:uFillTx/>
                <a:latin typeface="+mn-lt"/>
                <a:ea typeface="+mn-ea"/>
                <a:cs typeface="+mn-cs"/>
              </a:rPr>
              <a:t>CYP2C9*1/*3 </a:t>
            </a:r>
            <a:r>
              <a:rPr kumimoji="1" lang="en-US" sz="1800" b="0" i="0" u="none" strike="noStrike" kern="0" cap="none" spc="0" normalizeH="0" baseline="0" noProof="0" dirty="0" smtClean="0">
                <a:ln>
                  <a:noFill/>
                </a:ln>
                <a:solidFill>
                  <a:schemeClr val="tx1"/>
                </a:solidFill>
                <a:effectLst/>
                <a:uLnTx/>
                <a:uFillTx/>
                <a:latin typeface="+mn-lt"/>
                <a:ea typeface="+mn-ea"/>
                <a:cs typeface="+mn-cs"/>
              </a:rPr>
              <a:t>= 1</a:t>
            </a:r>
            <a:r>
              <a:rPr kumimoji="1" lang="sr-Cyrl-RS" sz="1800" b="0" i="0" u="none" strike="noStrike" kern="0" cap="none" spc="0" normalizeH="0" baseline="0" noProof="0" dirty="0" smtClean="0">
                <a:ln>
                  <a:noFill/>
                </a:ln>
                <a:solidFill>
                  <a:schemeClr val="tx1"/>
                </a:solidFill>
                <a:effectLst/>
                <a:uLnTx/>
                <a:uFillTx/>
                <a:latin typeface="+mn-lt"/>
                <a:ea typeface="+mn-ea"/>
                <a:cs typeface="+mn-cs"/>
              </a:rPr>
              <a:t> за </a:t>
            </a:r>
            <a:r>
              <a:rPr kumimoji="1" lang="en-US" sz="1800" b="0" i="1" u="none" strike="noStrike" kern="0" cap="none" spc="0" normalizeH="0" baseline="0" noProof="0" dirty="0" smtClean="0">
                <a:ln>
                  <a:noFill/>
                </a:ln>
                <a:solidFill>
                  <a:schemeClr val="tx1"/>
                </a:solidFill>
                <a:effectLst/>
                <a:uLnTx/>
                <a:uFillTx/>
                <a:latin typeface="+mn-lt"/>
                <a:ea typeface="+mn-ea"/>
                <a:cs typeface="+mn-cs"/>
              </a:rPr>
              <a:t>CYP2C9*1/*3</a:t>
            </a:r>
            <a:r>
              <a:rPr kumimoji="1" lang="en-US" sz="1800" b="0" i="0" u="none" strike="noStrike" kern="0" cap="none" spc="0" normalizeH="0" baseline="0" noProof="0" dirty="0" smtClean="0">
                <a:ln>
                  <a:noFill/>
                </a:ln>
                <a:solidFill>
                  <a:schemeClr val="tx1"/>
                </a:solidFill>
                <a:effectLst/>
                <a:uLnTx/>
                <a:uFillTx/>
                <a:latin typeface="+mn-lt"/>
                <a:ea typeface="+mn-ea"/>
                <a:cs typeface="+mn-cs"/>
              </a:rPr>
              <a:t>, </a:t>
            </a:r>
            <a:r>
              <a:rPr kumimoji="1" lang="sr-Cyrl-RS" sz="1800" b="0" i="0" u="none" strike="noStrike" kern="0" cap="none" spc="0" normalizeH="0" baseline="0" noProof="0" dirty="0" smtClean="0">
                <a:ln>
                  <a:noFill/>
                </a:ln>
                <a:solidFill>
                  <a:schemeClr val="tx1"/>
                </a:solidFill>
                <a:effectLst/>
                <a:uLnTx/>
                <a:uFillTx/>
                <a:latin typeface="+mn-lt"/>
                <a:ea typeface="+mn-ea"/>
                <a:cs typeface="+mn-cs"/>
              </a:rPr>
              <a:t>  остали 0</a:t>
            </a:r>
          </a:p>
          <a:p>
            <a:pPr marL="342900" marR="0" lvl="0" indent="-342900" algn="l" defTabSz="914400" rtl="0" eaLnBrk="1" fontAlgn="base" latinLnBrk="0" hangingPunct="1">
              <a:lnSpc>
                <a:spcPct val="90000"/>
              </a:lnSpc>
              <a:spcBef>
                <a:spcPct val="20000"/>
              </a:spcBef>
              <a:spcAft>
                <a:spcPct val="0"/>
              </a:spcAft>
              <a:buClr>
                <a:schemeClr val="tx1"/>
              </a:buClr>
              <a:buSzTx/>
              <a:buFont typeface="Wingdings" pitchFamily="2" charset="2"/>
              <a:buNone/>
              <a:tabLst/>
              <a:defRPr/>
            </a:pPr>
            <a:r>
              <a:rPr kumimoji="1" lang="en-US" sz="1800" b="0" i="1" u="none" strike="noStrike" kern="0" cap="none" spc="0" normalizeH="0" baseline="0" noProof="0" dirty="0" smtClean="0">
                <a:ln>
                  <a:noFill/>
                </a:ln>
                <a:solidFill>
                  <a:schemeClr val="tx1"/>
                </a:solidFill>
                <a:effectLst/>
                <a:uLnTx/>
                <a:uFillTx/>
                <a:latin typeface="+mn-lt"/>
                <a:ea typeface="+mn-ea"/>
                <a:cs typeface="+mn-cs"/>
              </a:rPr>
              <a:t>CYP2C9*2/*2 </a:t>
            </a:r>
            <a:r>
              <a:rPr kumimoji="1" lang="en-US" sz="1800" b="0" i="0" u="none" strike="noStrike" kern="0" cap="none" spc="0" normalizeH="0" baseline="0" noProof="0" dirty="0" smtClean="0">
                <a:ln>
                  <a:noFill/>
                </a:ln>
                <a:solidFill>
                  <a:schemeClr val="tx1"/>
                </a:solidFill>
                <a:effectLst/>
                <a:uLnTx/>
                <a:uFillTx/>
                <a:latin typeface="+mn-lt"/>
                <a:ea typeface="+mn-ea"/>
                <a:cs typeface="+mn-cs"/>
              </a:rPr>
              <a:t>= 1 </a:t>
            </a:r>
            <a:r>
              <a:rPr kumimoji="1" lang="sr-Cyrl-RS" sz="1800" b="0" i="0" u="none" strike="noStrike" kern="0" cap="none" spc="0" normalizeH="0" baseline="0" noProof="0" dirty="0" smtClean="0">
                <a:ln>
                  <a:noFill/>
                </a:ln>
                <a:solidFill>
                  <a:schemeClr val="tx1"/>
                </a:solidFill>
                <a:effectLst/>
                <a:uLnTx/>
                <a:uFillTx/>
                <a:latin typeface="+mn-lt"/>
                <a:ea typeface="+mn-ea"/>
                <a:cs typeface="+mn-cs"/>
              </a:rPr>
              <a:t>за </a:t>
            </a:r>
            <a:r>
              <a:rPr kumimoji="1" lang="en-US" sz="1800" b="0" i="1" u="none" strike="noStrike" kern="0" cap="none" spc="0" normalizeH="0" baseline="0" noProof="0" dirty="0" smtClean="0">
                <a:ln>
                  <a:noFill/>
                </a:ln>
                <a:solidFill>
                  <a:schemeClr val="tx1"/>
                </a:solidFill>
                <a:effectLst/>
                <a:uLnTx/>
                <a:uFillTx/>
                <a:latin typeface="+mn-lt"/>
                <a:ea typeface="+mn-ea"/>
                <a:cs typeface="+mn-cs"/>
              </a:rPr>
              <a:t>CYP2C9*</a:t>
            </a:r>
            <a:r>
              <a:rPr kumimoji="1" lang="sr-Cyrl-RS" sz="1800" b="0" i="1" u="none" strike="noStrike" kern="0" cap="none" spc="0" normalizeH="0" baseline="0" noProof="0" dirty="0" smtClean="0">
                <a:ln>
                  <a:noFill/>
                </a:ln>
                <a:solidFill>
                  <a:schemeClr val="tx1"/>
                </a:solidFill>
                <a:effectLst/>
                <a:uLnTx/>
                <a:uFillTx/>
                <a:latin typeface="+mn-lt"/>
                <a:ea typeface="+mn-ea"/>
                <a:cs typeface="+mn-cs"/>
              </a:rPr>
              <a:t>2/*</a:t>
            </a:r>
            <a:r>
              <a:rPr kumimoji="1" lang="en-US" sz="1800" b="0" i="1" u="none" strike="noStrike" kern="0" cap="none" spc="0" normalizeH="0" baseline="0" noProof="0" dirty="0" smtClean="0">
                <a:ln>
                  <a:noFill/>
                </a:ln>
                <a:solidFill>
                  <a:schemeClr val="tx1"/>
                </a:solidFill>
                <a:effectLst/>
                <a:uLnTx/>
                <a:uFillTx/>
                <a:latin typeface="+mn-lt"/>
                <a:ea typeface="+mn-ea"/>
                <a:cs typeface="+mn-cs"/>
              </a:rPr>
              <a:t>2</a:t>
            </a:r>
            <a:r>
              <a:rPr kumimoji="1" lang="en-US" sz="1800" b="0" i="0" u="none" strike="noStrike" kern="0" cap="none" spc="0" normalizeH="0" baseline="0" noProof="0" dirty="0" smtClean="0">
                <a:ln>
                  <a:noFill/>
                </a:ln>
                <a:solidFill>
                  <a:schemeClr val="tx1"/>
                </a:solidFill>
                <a:effectLst/>
                <a:uLnTx/>
                <a:uFillTx/>
                <a:latin typeface="+mn-lt"/>
                <a:ea typeface="+mn-ea"/>
                <a:cs typeface="+mn-cs"/>
              </a:rPr>
              <a:t>, </a:t>
            </a:r>
            <a:r>
              <a:rPr kumimoji="1" lang="sr-Cyrl-RS" sz="1800" b="0" i="0" u="none" strike="noStrike" kern="0" cap="none" spc="0" normalizeH="0" baseline="0" noProof="0" dirty="0" smtClean="0">
                <a:ln>
                  <a:noFill/>
                </a:ln>
                <a:solidFill>
                  <a:schemeClr val="tx1"/>
                </a:solidFill>
                <a:effectLst/>
                <a:uLnTx/>
                <a:uFillTx/>
                <a:latin typeface="+mn-lt"/>
                <a:ea typeface="+mn-ea"/>
                <a:cs typeface="+mn-cs"/>
              </a:rPr>
              <a:t> остали 0</a:t>
            </a:r>
          </a:p>
          <a:p>
            <a:pPr marL="342900" marR="0" lvl="0" indent="-342900" algn="l" defTabSz="914400" rtl="0" eaLnBrk="1" fontAlgn="base" latinLnBrk="0" hangingPunct="1">
              <a:lnSpc>
                <a:spcPct val="90000"/>
              </a:lnSpc>
              <a:spcBef>
                <a:spcPct val="20000"/>
              </a:spcBef>
              <a:spcAft>
                <a:spcPct val="0"/>
              </a:spcAft>
              <a:buClr>
                <a:schemeClr val="tx1"/>
              </a:buClr>
              <a:buSzTx/>
              <a:buFont typeface="Wingdings" pitchFamily="2" charset="2"/>
              <a:buNone/>
              <a:tabLst/>
              <a:defRPr/>
            </a:pPr>
            <a:r>
              <a:rPr kumimoji="1" lang="en-US" sz="1800" b="0" i="1" u="none" strike="noStrike" kern="0" cap="none" spc="0" normalizeH="0" baseline="0" noProof="0" dirty="0" smtClean="0">
                <a:ln>
                  <a:noFill/>
                </a:ln>
                <a:solidFill>
                  <a:schemeClr val="tx1"/>
                </a:solidFill>
                <a:effectLst/>
                <a:uLnTx/>
                <a:uFillTx/>
                <a:latin typeface="+mn-lt"/>
                <a:ea typeface="+mn-ea"/>
                <a:cs typeface="+mn-cs"/>
              </a:rPr>
              <a:t>CYP2C9*2/*3 </a:t>
            </a:r>
            <a:r>
              <a:rPr kumimoji="1" lang="en-US" sz="1800" b="0" i="0" u="none" strike="noStrike" kern="0" cap="none" spc="0" normalizeH="0" baseline="0" noProof="0" dirty="0" smtClean="0">
                <a:ln>
                  <a:noFill/>
                </a:ln>
                <a:solidFill>
                  <a:schemeClr val="tx1"/>
                </a:solidFill>
                <a:effectLst/>
                <a:uLnTx/>
                <a:uFillTx/>
                <a:latin typeface="+mn-lt"/>
                <a:ea typeface="+mn-ea"/>
                <a:cs typeface="+mn-cs"/>
              </a:rPr>
              <a:t>= 1</a:t>
            </a:r>
            <a:r>
              <a:rPr kumimoji="1" lang="sr-Cyrl-RS" sz="1800" b="0" i="0" u="none" strike="noStrike" kern="0" cap="none" spc="0" normalizeH="0" baseline="0" noProof="0" dirty="0" smtClean="0">
                <a:ln>
                  <a:noFill/>
                </a:ln>
                <a:solidFill>
                  <a:schemeClr val="tx1"/>
                </a:solidFill>
                <a:effectLst/>
                <a:uLnTx/>
                <a:uFillTx/>
                <a:latin typeface="+mn-lt"/>
                <a:ea typeface="+mn-ea"/>
                <a:cs typeface="+mn-cs"/>
              </a:rPr>
              <a:t> за </a:t>
            </a:r>
            <a:r>
              <a:rPr kumimoji="1" lang="en-US" sz="1800" b="0" i="1" u="none" strike="noStrike" kern="0" cap="none" spc="0" normalizeH="0" baseline="0" noProof="0" dirty="0" smtClean="0">
                <a:ln>
                  <a:noFill/>
                </a:ln>
                <a:solidFill>
                  <a:schemeClr val="tx1"/>
                </a:solidFill>
                <a:effectLst/>
                <a:uLnTx/>
                <a:uFillTx/>
                <a:latin typeface="+mn-lt"/>
                <a:ea typeface="+mn-ea"/>
                <a:cs typeface="+mn-cs"/>
              </a:rPr>
              <a:t>CYP2C9*2/*3</a:t>
            </a:r>
            <a:r>
              <a:rPr kumimoji="1" lang="en-US" sz="1800" b="0" i="0" u="none" strike="noStrike" kern="0" cap="none" spc="0" normalizeH="0" baseline="0" noProof="0" dirty="0" smtClean="0">
                <a:ln>
                  <a:noFill/>
                </a:ln>
                <a:solidFill>
                  <a:schemeClr val="tx1"/>
                </a:solidFill>
                <a:effectLst/>
                <a:uLnTx/>
                <a:uFillTx/>
                <a:latin typeface="+mn-lt"/>
                <a:ea typeface="+mn-ea"/>
                <a:cs typeface="+mn-cs"/>
              </a:rPr>
              <a:t>, </a:t>
            </a:r>
            <a:r>
              <a:rPr kumimoji="1" lang="sr-Cyrl-RS" sz="1800" b="0" i="0" u="none" strike="noStrike" kern="0" cap="none" spc="0" normalizeH="0" baseline="0" noProof="0" dirty="0" smtClean="0">
                <a:ln>
                  <a:noFill/>
                </a:ln>
                <a:solidFill>
                  <a:schemeClr val="tx1"/>
                </a:solidFill>
                <a:effectLst/>
                <a:uLnTx/>
                <a:uFillTx/>
                <a:latin typeface="+mn-lt"/>
                <a:ea typeface="+mn-ea"/>
                <a:cs typeface="+mn-cs"/>
              </a:rPr>
              <a:t>  остали 0</a:t>
            </a:r>
          </a:p>
          <a:p>
            <a:pPr marL="342900" marR="0" lvl="0" indent="-342900" algn="l" defTabSz="914400" rtl="0" eaLnBrk="1" fontAlgn="base" latinLnBrk="0" hangingPunct="1">
              <a:lnSpc>
                <a:spcPct val="90000"/>
              </a:lnSpc>
              <a:spcBef>
                <a:spcPct val="20000"/>
              </a:spcBef>
              <a:spcAft>
                <a:spcPct val="0"/>
              </a:spcAft>
              <a:buClr>
                <a:schemeClr val="tx1"/>
              </a:buClr>
              <a:buSzTx/>
              <a:buFont typeface="Wingdings" pitchFamily="2" charset="2"/>
              <a:buNone/>
              <a:tabLst/>
              <a:defRPr/>
            </a:pPr>
            <a:endParaRPr kumimoji="1" lang="sr-Cyrl-RS" sz="18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90000"/>
              </a:lnSpc>
              <a:spcBef>
                <a:spcPct val="20000"/>
              </a:spcBef>
              <a:spcAft>
                <a:spcPct val="0"/>
              </a:spcAft>
              <a:buClr>
                <a:schemeClr val="tx1"/>
              </a:buClr>
              <a:buSzTx/>
              <a:buFont typeface="Wingdings" pitchFamily="2" charset="2"/>
              <a:buNone/>
              <a:tabLst/>
              <a:defRPr/>
            </a:pPr>
            <a:r>
              <a:rPr kumimoji="1" lang="en-US" sz="1800" b="0" i="1" u="none" strike="noStrike" kern="0" cap="none" spc="0" normalizeH="0" baseline="0" noProof="0" dirty="0" smtClean="0">
                <a:ln>
                  <a:noFill/>
                </a:ln>
                <a:solidFill>
                  <a:schemeClr val="tx1"/>
                </a:solidFill>
                <a:effectLst/>
                <a:uLnTx/>
                <a:uFillTx/>
                <a:latin typeface="+mn-lt"/>
                <a:ea typeface="+mn-ea"/>
                <a:cs typeface="+mn-cs"/>
              </a:rPr>
              <a:t>CYP2C9*3/*3 </a:t>
            </a:r>
            <a:r>
              <a:rPr kumimoji="1" lang="en-US" sz="1800" b="0" i="0" u="none" strike="noStrike" kern="0" cap="none" spc="0" normalizeH="0" baseline="0" noProof="0" dirty="0" smtClean="0">
                <a:ln>
                  <a:noFill/>
                </a:ln>
                <a:solidFill>
                  <a:schemeClr val="tx1"/>
                </a:solidFill>
                <a:effectLst/>
                <a:uLnTx/>
                <a:uFillTx/>
                <a:latin typeface="+mn-lt"/>
                <a:ea typeface="+mn-ea"/>
                <a:cs typeface="+mn-cs"/>
              </a:rPr>
              <a:t>= 1 </a:t>
            </a:r>
            <a:r>
              <a:rPr kumimoji="1" lang="sr-Cyrl-RS" sz="1800" b="0" i="0" u="none" strike="noStrike" kern="0" cap="none" spc="0" normalizeH="0" baseline="0" noProof="0" dirty="0" smtClean="0">
                <a:ln>
                  <a:noFill/>
                </a:ln>
                <a:solidFill>
                  <a:schemeClr val="tx1"/>
                </a:solidFill>
                <a:effectLst/>
                <a:uLnTx/>
                <a:uFillTx/>
                <a:latin typeface="+mn-lt"/>
                <a:ea typeface="+mn-ea"/>
                <a:cs typeface="+mn-cs"/>
              </a:rPr>
              <a:t>за</a:t>
            </a:r>
            <a:r>
              <a:rPr kumimoji="1" lang="sr-Cyrl-RS" sz="1800" b="0" i="0" u="none" strike="noStrike" kern="0" cap="none" spc="0" normalizeH="0" noProof="0" dirty="0" smtClean="0">
                <a:ln>
                  <a:noFill/>
                </a:ln>
                <a:solidFill>
                  <a:schemeClr val="tx1"/>
                </a:solidFill>
                <a:effectLst/>
                <a:uLnTx/>
                <a:uFillTx/>
                <a:latin typeface="+mn-lt"/>
                <a:ea typeface="+mn-ea"/>
                <a:cs typeface="+mn-cs"/>
              </a:rPr>
              <a:t> </a:t>
            </a:r>
            <a:r>
              <a:rPr lang="sr-Cyrl-RS" sz="1800" i="1" kern="0" dirty="0" smtClean="0">
                <a:latin typeface="+mn-lt"/>
                <a:ea typeface="+mn-ea"/>
              </a:rPr>
              <a:t>С</a:t>
            </a:r>
            <a:r>
              <a:rPr kumimoji="1" lang="en-US" sz="1800" b="0" i="1" u="none" strike="noStrike" kern="0" cap="none" spc="0" normalizeH="0" baseline="0" noProof="0" dirty="0" smtClean="0">
                <a:ln>
                  <a:noFill/>
                </a:ln>
                <a:solidFill>
                  <a:schemeClr val="tx1"/>
                </a:solidFill>
                <a:effectLst/>
                <a:uLnTx/>
                <a:uFillTx/>
                <a:latin typeface="+mn-lt"/>
                <a:ea typeface="+mn-ea"/>
                <a:cs typeface="+mn-cs"/>
              </a:rPr>
              <a:t>YP2C9*3</a:t>
            </a:r>
            <a:r>
              <a:rPr kumimoji="1" lang="sr-Cyrl-RS" sz="1800" b="0" i="1" u="none" strike="noStrike" kern="0" cap="none" spc="0" normalizeH="0" baseline="0" noProof="0" dirty="0" smtClean="0">
                <a:ln>
                  <a:noFill/>
                </a:ln>
                <a:solidFill>
                  <a:schemeClr val="tx1"/>
                </a:solidFill>
                <a:effectLst/>
                <a:uLnTx/>
                <a:uFillTx/>
                <a:latin typeface="+mn-lt"/>
                <a:ea typeface="+mn-ea"/>
                <a:cs typeface="+mn-cs"/>
              </a:rPr>
              <a:t>/*3</a:t>
            </a:r>
            <a:r>
              <a:rPr kumimoji="1" lang="en-US" sz="1800" b="0" i="0" u="none" strike="noStrike" kern="0" cap="none" spc="0" normalizeH="0" baseline="0" noProof="0" dirty="0" smtClean="0">
                <a:ln>
                  <a:noFill/>
                </a:ln>
                <a:solidFill>
                  <a:schemeClr val="tx1"/>
                </a:solidFill>
                <a:effectLst/>
                <a:uLnTx/>
                <a:uFillTx/>
                <a:latin typeface="+mn-lt"/>
                <a:ea typeface="+mn-ea"/>
                <a:cs typeface="+mn-cs"/>
              </a:rPr>
              <a:t>, </a:t>
            </a:r>
            <a:r>
              <a:rPr kumimoji="1" lang="sr-Cyrl-RS" sz="1800" b="0" i="0" u="none" strike="noStrike" kern="0" cap="none" spc="0" normalizeH="0" baseline="0" noProof="0" dirty="0" smtClean="0">
                <a:ln>
                  <a:noFill/>
                </a:ln>
                <a:solidFill>
                  <a:schemeClr val="tx1"/>
                </a:solidFill>
                <a:effectLst/>
                <a:uLnTx/>
                <a:uFillTx/>
                <a:latin typeface="+mn-lt"/>
                <a:ea typeface="+mn-ea"/>
                <a:cs typeface="+mn-cs"/>
              </a:rPr>
              <a:t> остали 0</a:t>
            </a:r>
          </a:p>
          <a:p>
            <a:pPr marL="342900" indent="-342900">
              <a:lnSpc>
                <a:spcPct val="90000"/>
              </a:lnSpc>
              <a:spcBef>
                <a:spcPct val="20000"/>
              </a:spcBef>
              <a:buClr>
                <a:schemeClr val="tx1"/>
              </a:buClr>
            </a:pPr>
            <a:r>
              <a:rPr kumimoji="1" lang="en-US" sz="1800" b="0" i="1" u="none" strike="noStrike" kern="0" cap="none" spc="0" normalizeH="0" baseline="0" noProof="0" dirty="0" smtClean="0">
                <a:ln>
                  <a:noFill/>
                </a:ln>
                <a:solidFill>
                  <a:schemeClr val="tx1"/>
                </a:solidFill>
                <a:effectLst/>
                <a:uLnTx/>
                <a:uFillTx/>
                <a:latin typeface="+mn-lt"/>
                <a:ea typeface="+mn-ea"/>
                <a:cs typeface="+mn-cs"/>
              </a:rPr>
              <a:t>CYP2C9</a:t>
            </a:r>
            <a:r>
              <a:rPr kumimoji="1" lang="en-US" sz="1800" b="0" i="0" u="none" strike="noStrike" kern="0" cap="none" spc="0" normalizeH="0" baseline="0" noProof="0" dirty="0" smtClean="0">
                <a:ln>
                  <a:noFill/>
                </a:ln>
                <a:solidFill>
                  <a:schemeClr val="tx1"/>
                </a:solidFill>
                <a:effectLst/>
                <a:uLnTx/>
                <a:uFillTx/>
                <a:latin typeface="+mn-lt"/>
                <a:ea typeface="+mn-ea"/>
                <a:cs typeface="+mn-cs"/>
              </a:rPr>
              <a:t> </a:t>
            </a:r>
            <a:r>
              <a:rPr lang="sr-Cyrl-RS" sz="1800" kern="0" dirty="0" smtClean="0">
                <a:solidFill>
                  <a:srgbClr val="003D62"/>
                </a:solidFill>
                <a:latin typeface="Calibri"/>
              </a:rPr>
              <a:t>генотип непознат </a:t>
            </a:r>
            <a:r>
              <a:rPr kumimoji="1" lang="en-US" sz="1800" b="0" i="0" u="none" strike="noStrike" kern="0" cap="none" spc="0" normalizeH="0" baseline="0" noProof="0" dirty="0" smtClean="0">
                <a:ln>
                  <a:noFill/>
                </a:ln>
                <a:solidFill>
                  <a:schemeClr val="tx1"/>
                </a:solidFill>
                <a:effectLst/>
                <a:uLnTx/>
                <a:uFillTx/>
                <a:latin typeface="+mn-lt"/>
                <a:ea typeface="+mn-ea"/>
                <a:cs typeface="+mn-cs"/>
              </a:rPr>
              <a:t>= 1 </a:t>
            </a:r>
            <a:r>
              <a:rPr kumimoji="1" lang="sr-Cyrl-RS" sz="1800" b="0" i="0" u="none" strike="noStrike" kern="0" cap="none" spc="0" normalizeH="0" baseline="0" noProof="0" dirty="0" smtClean="0">
                <a:ln>
                  <a:noFill/>
                </a:ln>
                <a:solidFill>
                  <a:schemeClr val="tx1"/>
                </a:solidFill>
                <a:effectLst/>
                <a:uLnTx/>
                <a:uFillTx/>
                <a:latin typeface="+mn-lt"/>
                <a:ea typeface="+mn-ea"/>
                <a:cs typeface="+mn-cs"/>
              </a:rPr>
              <a:t>ако је</a:t>
            </a:r>
            <a:r>
              <a:rPr kumimoji="1" lang="en-US" sz="1800" b="0" i="0" u="none" strike="noStrike" kern="0" cap="none" spc="0" normalizeH="0" baseline="0" noProof="0" dirty="0" smtClean="0">
                <a:ln>
                  <a:noFill/>
                </a:ln>
                <a:solidFill>
                  <a:schemeClr val="tx1"/>
                </a:solidFill>
                <a:effectLst/>
                <a:uLnTx/>
                <a:uFillTx/>
                <a:latin typeface="+mn-lt"/>
                <a:ea typeface="+mn-ea"/>
                <a:cs typeface="+mn-cs"/>
              </a:rPr>
              <a:t> </a:t>
            </a:r>
            <a:r>
              <a:rPr kumimoji="1" lang="en-US" sz="1800" b="0" i="1" u="none" strike="noStrike" kern="0" cap="none" spc="0" normalizeH="0" baseline="0" noProof="0" dirty="0" smtClean="0">
                <a:ln>
                  <a:noFill/>
                </a:ln>
                <a:solidFill>
                  <a:schemeClr val="tx1"/>
                </a:solidFill>
                <a:effectLst/>
                <a:uLnTx/>
                <a:uFillTx/>
                <a:latin typeface="+mn-lt"/>
                <a:ea typeface="+mn-ea"/>
                <a:cs typeface="+mn-cs"/>
              </a:rPr>
              <a:t>CYP2C9</a:t>
            </a:r>
            <a:r>
              <a:rPr kumimoji="1" lang="en-US" sz="1800" b="0" i="0" u="none" strike="noStrike" kern="0" cap="none" spc="0" normalizeH="0" baseline="0" noProof="0" dirty="0" smtClean="0">
                <a:ln>
                  <a:noFill/>
                </a:ln>
                <a:solidFill>
                  <a:schemeClr val="tx1"/>
                </a:solidFill>
                <a:effectLst/>
                <a:uLnTx/>
                <a:uFillTx/>
                <a:latin typeface="+mn-lt"/>
                <a:ea typeface="+mn-ea"/>
                <a:cs typeface="+mn-cs"/>
              </a:rPr>
              <a:t> </a:t>
            </a:r>
            <a:r>
              <a:rPr kumimoji="1" lang="sr-Cyrl-RS" sz="1800" b="0" i="0" u="none" strike="noStrike" kern="0" cap="none" spc="0" normalizeH="0" baseline="0" noProof="0" dirty="0" smtClean="0">
                <a:ln>
                  <a:noFill/>
                </a:ln>
                <a:solidFill>
                  <a:schemeClr val="tx1"/>
                </a:solidFill>
                <a:effectLst/>
                <a:uLnTx/>
                <a:uFillTx/>
                <a:latin typeface="+mn-lt"/>
                <a:ea typeface="+mn-ea"/>
                <a:cs typeface="+mn-cs"/>
              </a:rPr>
              <a:t>генотип непознат, остали 0</a:t>
            </a:r>
          </a:p>
          <a:p>
            <a:pPr marL="342900" marR="0" lvl="0" indent="-342900" algn="l" defTabSz="914400" rtl="0" eaLnBrk="1" fontAlgn="base" latinLnBrk="0" hangingPunct="1">
              <a:lnSpc>
                <a:spcPct val="90000"/>
              </a:lnSpc>
              <a:spcBef>
                <a:spcPct val="20000"/>
              </a:spcBef>
              <a:spcAft>
                <a:spcPct val="0"/>
              </a:spcAft>
              <a:buClr>
                <a:schemeClr val="tx1"/>
              </a:buClr>
              <a:buSzTx/>
              <a:buFont typeface="Wingdings" pitchFamily="2" charset="2"/>
              <a:buNone/>
              <a:tabLst/>
              <a:defRPr/>
            </a:pPr>
            <a:r>
              <a:rPr kumimoji="1" lang="sr-Cyrl-RS" sz="1800" b="0" i="0" u="none" strike="noStrike" kern="0" cap="none" spc="0" normalizeH="0" baseline="0" noProof="0" dirty="0" smtClean="0">
                <a:ln>
                  <a:noFill/>
                </a:ln>
                <a:solidFill>
                  <a:schemeClr val="tx1"/>
                </a:solidFill>
                <a:effectLst/>
                <a:uLnTx/>
                <a:uFillTx/>
                <a:latin typeface="+mn-lt"/>
                <a:ea typeface="+mn-ea"/>
                <a:cs typeface="+mn-cs"/>
              </a:rPr>
              <a:t>азијска</a:t>
            </a:r>
            <a:r>
              <a:rPr kumimoji="1" lang="sr-Cyrl-RS" sz="1800" b="0" i="0" u="none" strike="noStrike" kern="0" cap="none" spc="0" normalizeH="0" noProof="0" dirty="0" smtClean="0">
                <a:ln>
                  <a:noFill/>
                </a:ln>
                <a:solidFill>
                  <a:schemeClr val="tx1"/>
                </a:solidFill>
                <a:effectLst/>
                <a:uLnTx/>
                <a:uFillTx/>
                <a:latin typeface="+mn-lt"/>
                <a:ea typeface="+mn-ea"/>
                <a:cs typeface="+mn-cs"/>
              </a:rPr>
              <a:t> раса </a:t>
            </a:r>
            <a:r>
              <a:rPr kumimoji="1" lang="en-US" sz="1800" b="0" i="0" u="none" strike="noStrike" kern="0" cap="none" spc="0" normalizeH="0" baseline="0" noProof="0" dirty="0" smtClean="0">
                <a:ln>
                  <a:noFill/>
                </a:ln>
                <a:solidFill>
                  <a:schemeClr val="tx1"/>
                </a:solidFill>
                <a:effectLst/>
                <a:uLnTx/>
                <a:uFillTx/>
                <a:latin typeface="+mn-lt"/>
                <a:ea typeface="+mn-ea"/>
                <a:cs typeface="+mn-cs"/>
              </a:rPr>
              <a:t>= 1 </a:t>
            </a:r>
            <a:r>
              <a:rPr kumimoji="1" lang="sr-Cyrl-RS" sz="1800" b="0" i="0" u="none" strike="noStrike" kern="0" cap="none" spc="0" normalizeH="0" baseline="0" noProof="0" dirty="0" smtClean="0">
                <a:ln>
                  <a:noFill/>
                </a:ln>
                <a:solidFill>
                  <a:schemeClr val="tx1"/>
                </a:solidFill>
                <a:effectLst/>
                <a:uLnTx/>
                <a:uFillTx/>
                <a:latin typeface="+mn-lt"/>
                <a:ea typeface="+mn-ea"/>
                <a:cs typeface="+mn-cs"/>
              </a:rPr>
              <a:t>ако је азијска раса, остали 0</a:t>
            </a:r>
          </a:p>
          <a:p>
            <a:pPr marL="342900" marR="0" lvl="0" indent="-342900" algn="l" defTabSz="914400" rtl="0" eaLnBrk="1" fontAlgn="base" latinLnBrk="0" hangingPunct="1">
              <a:lnSpc>
                <a:spcPct val="90000"/>
              </a:lnSpc>
              <a:spcBef>
                <a:spcPct val="20000"/>
              </a:spcBef>
              <a:spcAft>
                <a:spcPct val="0"/>
              </a:spcAft>
              <a:buClr>
                <a:schemeClr val="tx1"/>
              </a:buClr>
              <a:buSzTx/>
              <a:buFont typeface="Wingdings" pitchFamily="2" charset="2"/>
              <a:buNone/>
              <a:tabLst/>
              <a:defRPr/>
            </a:pPr>
            <a:r>
              <a:rPr kumimoji="1" lang="sr-Cyrl-RS" sz="1800" b="0" i="0" u="none" strike="noStrike" kern="0" cap="none" spc="0" normalizeH="0" baseline="0" noProof="0" dirty="0" smtClean="0">
                <a:ln>
                  <a:noFill/>
                </a:ln>
                <a:solidFill>
                  <a:schemeClr val="tx1"/>
                </a:solidFill>
                <a:effectLst/>
                <a:uLnTx/>
                <a:uFillTx/>
                <a:latin typeface="+mn-lt"/>
                <a:ea typeface="+mn-ea"/>
                <a:cs typeface="+mn-cs"/>
              </a:rPr>
              <a:t>црна раса</a:t>
            </a:r>
            <a:r>
              <a:rPr kumimoji="1" lang="sr-Cyrl-RS" sz="1800" b="0" i="0" u="none" strike="noStrike" kern="0" cap="none" spc="0" normalizeH="0" noProof="0" dirty="0" smtClean="0">
                <a:ln>
                  <a:noFill/>
                </a:ln>
                <a:solidFill>
                  <a:schemeClr val="tx1"/>
                </a:solidFill>
                <a:effectLst/>
                <a:uLnTx/>
                <a:uFillTx/>
                <a:latin typeface="+mn-lt"/>
                <a:ea typeface="+mn-ea"/>
                <a:cs typeface="+mn-cs"/>
              </a:rPr>
              <a:t> </a:t>
            </a:r>
            <a:r>
              <a:rPr kumimoji="1" lang="en-US" sz="1800" b="0" i="0" u="none" strike="noStrike" kern="0" cap="none" spc="0" normalizeH="0" baseline="0" noProof="0" dirty="0" smtClean="0">
                <a:ln>
                  <a:noFill/>
                </a:ln>
                <a:solidFill>
                  <a:schemeClr val="tx1"/>
                </a:solidFill>
                <a:effectLst/>
                <a:uLnTx/>
                <a:uFillTx/>
                <a:latin typeface="+mn-lt"/>
                <a:ea typeface="+mn-ea"/>
                <a:cs typeface="+mn-cs"/>
              </a:rPr>
              <a:t>= 1 </a:t>
            </a:r>
            <a:r>
              <a:rPr kumimoji="1" lang="sr-Cyrl-RS" sz="1800" b="0" i="0" u="none" strike="noStrike" kern="0" cap="none" spc="0" normalizeH="0" baseline="0" noProof="0" dirty="0" smtClean="0">
                <a:ln>
                  <a:noFill/>
                </a:ln>
                <a:solidFill>
                  <a:schemeClr val="tx1"/>
                </a:solidFill>
                <a:effectLst/>
                <a:uLnTx/>
                <a:uFillTx/>
                <a:latin typeface="+mn-lt"/>
                <a:ea typeface="+mn-ea"/>
                <a:cs typeface="+mn-cs"/>
              </a:rPr>
              <a:t>ако је црна раса, остали 0</a:t>
            </a:r>
          </a:p>
          <a:p>
            <a:pPr marL="342900" indent="-342900">
              <a:lnSpc>
                <a:spcPct val="90000"/>
              </a:lnSpc>
              <a:spcBef>
                <a:spcPct val="20000"/>
              </a:spcBef>
              <a:buClr>
                <a:schemeClr val="tx1"/>
              </a:buClr>
            </a:pPr>
            <a:r>
              <a:rPr lang="sr-Cyrl-RS" sz="1800" kern="0" dirty="0" smtClean="0">
                <a:latin typeface="+mn-lt"/>
                <a:ea typeface="+mn-ea"/>
              </a:rPr>
              <a:t>раса непозната или мешана</a:t>
            </a:r>
            <a:r>
              <a:rPr kumimoji="1" lang="en-US" sz="1800" b="0" i="0" u="none" strike="noStrike" kern="0" cap="none" spc="0" normalizeH="0" baseline="0" noProof="0" dirty="0" smtClean="0">
                <a:ln>
                  <a:noFill/>
                </a:ln>
                <a:solidFill>
                  <a:schemeClr val="tx1"/>
                </a:solidFill>
                <a:effectLst/>
                <a:uLnTx/>
                <a:uFillTx/>
                <a:latin typeface="+mn-lt"/>
                <a:ea typeface="+mn-ea"/>
                <a:cs typeface="+mn-cs"/>
              </a:rPr>
              <a:t> = 1 </a:t>
            </a:r>
            <a:r>
              <a:rPr kumimoji="1" lang="sr-Cyrl-RS" sz="1800" b="0" i="0" u="none" strike="noStrike" kern="0" cap="none" spc="0" normalizeH="0" baseline="0" noProof="0" dirty="0" smtClean="0">
                <a:ln>
                  <a:noFill/>
                </a:ln>
                <a:solidFill>
                  <a:schemeClr val="tx1"/>
                </a:solidFill>
                <a:effectLst/>
                <a:uLnTx/>
                <a:uFillTx/>
                <a:latin typeface="+mn-lt"/>
                <a:ea typeface="+mn-ea"/>
                <a:cs typeface="+mn-cs"/>
              </a:rPr>
              <a:t>ако је раса непозната или мешана,   остали 0</a:t>
            </a:r>
            <a:r>
              <a:rPr kumimoji="1" lang="en-US" sz="1800" b="0" i="0" u="none" strike="noStrike" kern="0" cap="none" spc="0" normalizeH="0" baseline="0" noProof="0" dirty="0" smtClean="0">
                <a:ln>
                  <a:noFill/>
                </a:ln>
                <a:solidFill>
                  <a:schemeClr val="tx1"/>
                </a:solidFill>
                <a:effectLst/>
                <a:uLnTx/>
                <a:uFillTx/>
                <a:latin typeface="+mn-lt"/>
                <a:ea typeface="+mn-ea"/>
                <a:cs typeface="+mn-cs"/>
              </a:rPr>
              <a:t> </a:t>
            </a:r>
            <a:endParaRPr kumimoji="1" lang="sr-Cyrl-RS" sz="18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90000"/>
              </a:lnSpc>
              <a:spcBef>
                <a:spcPct val="20000"/>
              </a:spcBef>
              <a:spcAft>
                <a:spcPct val="0"/>
              </a:spcAft>
              <a:buClr>
                <a:schemeClr val="tx1"/>
              </a:buClr>
              <a:buSzTx/>
              <a:buFont typeface="Wingdings" pitchFamily="2" charset="2"/>
              <a:buNone/>
              <a:tabLst/>
              <a:defRPr/>
            </a:pPr>
            <a:r>
              <a:rPr kumimoji="1" lang="sr-Cyrl-RS" sz="1800" b="0" i="0" u="none" strike="noStrike" kern="0" cap="none" spc="0" normalizeH="0" baseline="0" noProof="0" dirty="0" smtClean="0">
                <a:ln>
                  <a:noFill/>
                </a:ln>
                <a:solidFill>
                  <a:schemeClr val="tx1"/>
                </a:solidFill>
                <a:effectLst/>
                <a:uLnTx/>
                <a:uFillTx/>
                <a:latin typeface="+mn-lt"/>
                <a:ea typeface="+mn-ea"/>
                <a:cs typeface="+mn-cs"/>
              </a:rPr>
              <a:t>индуктор ензима</a:t>
            </a:r>
            <a:r>
              <a:rPr kumimoji="1" lang="sr-Cyrl-RS" sz="1800" b="0" i="0" u="none" strike="noStrike" kern="0" cap="none" spc="0" normalizeH="0" noProof="0" dirty="0" smtClean="0">
                <a:ln>
                  <a:noFill/>
                </a:ln>
                <a:solidFill>
                  <a:schemeClr val="tx1"/>
                </a:solidFill>
                <a:effectLst/>
                <a:uLnTx/>
                <a:uFillTx/>
                <a:latin typeface="+mn-lt"/>
                <a:ea typeface="+mn-ea"/>
                <a:cs typeface="+mn-cs"/>
              </a:rPr>
              <a:t> </a:t>
            </a:r>
            <a:r>
              <a:rPr kumimoji="1" lang="en-US" sz="1800" b="0" i="0" u="none" strike="noStrike" kern="0" cap="none" spc="0" normalizeH="0" baseline="0" noProof="0" dirty="0" smtClean="0">
                <a:ln>
                  <a:noFill/>
                </a:ln>
                <a:solidFill>
                  <a:schemeClr val="tx1"/>
                </a:solidFill>
                <a:effectLst/>
                <a:uLnTx/>
                <a:uFillTx/>
                <a:latin typeface="+mn-lt"/>
                <a:ea typeface="+mn-ea"/>
                <a:cs typeface="+mn-cs"/>
              </a:rPr>
              <a:t>= 1 </a:t>
            </a:r>
            <a:r>
              <a:rPr kumimoji="1" lang="sr-Cyrl-RS" sz="1800" b="0" i="0" u="none" strike="noStrike" kern="0" cap="none" spc="0" normalizeH="0" baseline="0" noProof="0" dirty="0" smtClean="0">
                <a:ln>
                  <a:noFill/>
                </a:ln>
                <a:solidFill>
                  <a:schemeClr val="tx1"/>
                </a:solidFill>
                <a:effectLst/>
                <a:uLnTx/>
                <a:uFillTx/>
                <a:latin typeface="+mn-lt"/>
                <a:ea typeface="+mn-ea"/>
                <a:cs typeface="+mn-cs"/>
              </a:rPr>
              <a:t>ако узима карбамазепин, фенитоин</a:t>
            </a:r>
            <a:r>
              <a:rPr kumimoji="1" lang="sr-Cyrl-RS" sz="1800" b="0" i="0" u="none" strike="noStrike" kern="0" cap="none" spc="0" normalizeH="0" noProof="0" dirty="0" smtClean="0">
                <a:ln>
                  <a:noFill/>
                </a:ln>
                <a:solidFill>
                  <a:schemeClr val="tx1"/>
                </a:solidFill>
                <a:effectLst/>
                <a:uLnTx/>
                <a:uFillTx/>
                <a:latin typeface="+mn-lt"/>
                <a:ea typeface="+mn-ea"/>
                <a:cs typeface="+mn-cs"/>
              </a:rPr>
              <a:t> или рифампицин, остали 0</a:t>
            </a:r>
            <a:endParaRPr kumimoji="1" lang="sr-Cyrl-RS" sz="18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90000"/>
              </a:lnSpc>
              <a:spcBef>
                <a:spcPct val="20000"/>
              </a:spcBef>
              <a:spcAft>
                <a:spcPct val="0"/>
              </a:spcAft>
              <a:buClr>
                <a:schemeClr val="tx1"/>
              </a:buClr>
              <a:buSzTx/>
              <a:buFont typeface="Wingdings" pitchFamily="2" charset="2"/>
              <a:buNone/>
              <a:tabLst/>
              <a:defRPr/>
            </a:pPr>
            <a:r>
              <a:rPr kumimoji="1" lang="sr-Cyrl-RS" sz="1800" b="0" i="0" u="none" strike="noStrike" kern="0" cap="none" spc="0" normalizeH="0" baseline="0" noProof="0" dirty="0" smtClean="0">
                <a:ln>
                  <a:noFill/>
                </a:ln>
                <a:solidFill>
                  <a:schemeClr val="tx1"/>
                </a:solidFill>
                <a:effectLst/>
                <a:uLnTx/>
                <a:uFillTx/>
                <a:latin typeface="+mn-lt"/>
                <a:ea typeface="+mn-ea"/>
                <a:cs typeface="+mn-cs"/>
              </a:rPr>
              <a:t>амјодарон </a:t>
            </a:r>
            <a:r>
              <a:rPr kumimoji="1" lang="en-US" sz="1800" b="0" i="0" u="none" strike="noStrike" kern="0" cap="none" spc="0" normalizeH="0" baseline="0" noProof="0" dirty="0" smtClean="0">
                <a:ln>
                  <a:noFill/>
                </a:ln>
                <a:solidFill>
                  <a:schemeClr val="tx1"/>
                </a:solidFill>
                <a:effectLst/>
                <a:uLnTx/>
                <a:uFillTx/>
                <a:latin typeface="+mn-lt"/>
                <a:ea typeface="+mn-ea"/>
                <a:cs typeface="+mn-cs"/>
              </a:rPr>
              <a:t>= 1 </a:t>
            </a:r>
            <a:r>
              <a:rPr kumimoji="1" lang="sr-Cyrl-RS" sz="1800" b="0" i="0" u="none" strike="noStrike" kern="0" cap="none" spc="0" normalizeH="0" baseline="0" noProof="0" dirty="0" smtClean="0">
                <a:ln>
                  <a:noFill/>
                </a:ln>
                <a:solidFill>
                  <a:schemeClr val="tx1"/>
                </a:solidFill>
                <a:effectLst/>
                <a:uLnTx/>
                <a:uFillTx/>
                <a:latin typeface="+mn-lt"/>
                <a:ea typeface="+mn-ea"/>
                <a:cs typeface="+mn-cs"/>
              </a:rPr>
              <a:t>ако узима амјодарон, остали 0</a:t>
            </a:r>
          </a:p>
          <a:p>
            <a:pPr marL="342900" marR="0" lvl="0" indent="-342900" algn="l" defTabSz="914400" rtl="0" eaLnBrk="1" fontAlgn="base" latinLnBrk="0" hangingPunct="1">
              <a:lnSpc>
                <a:spcPct val="90000"/>
              </a:lnSpc>
              <a:spcBef>
                <a:spcPct val="20000"/>
              </a:spcBef>
              <a:spcAft>
                <a:spcPct val="0"/>
              </a:spcAft>
              <a:buClr>
                <a:schemeClr val="tx1"/>
              </a:buClr>
              <a:buSzTx/>
              <a:buFont typeface="Wingdings" pitchFamily="2" charset="2"/>
              <a:buChar char="w"/>
              <a:tabLst/>
              <a:defRPr/>
            </a:pPr>
            <a:endParaRPr kumimoji="1" lang="sr-Cyrl-CS" sz="1800" b="0"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a:noFill/>
          <a:ln/>
        </p:spPr>
        <p:txBody>
          <a:bodyPr>
            <a:normAutofit fontScale="90000"/>
          </a:bodyPr>
          <a:lstStyle/>
          <a:p>
            <a:pPr lvl="3"/>
            <a:r>
              <a:rPr lang="sr-Cyrl-CS" sz="4000" b="1" dirty="0">
                <a:latin typeface="+mn-lt"/>
              </a:rPr>
              <a:t>Варфарин</a:t>
            </a:r>
            <a:r>
              <a:rPr lang="ru-RU" sz="4000" b="1" dirty="0">
                <a:latin typeface="+mn-lt"/>
              </a:rPr>
              <a:t> </a:t>
            </a:r>
            <a:br>
              <a:rPr lang="ru-RU" sz="4000" b="1" dirty="0">
                <a:latin typeface="+mn-lt"/>
              </a:rPr>
            </a:br>
            <a:r>
              <a:rPr lang="ru-RU" sz="3200" dirty="0">
                <a:latin typeface="+mn-lt"/>
              </a:rPr>
              <a:t>- пример клиничке </a:t>
            </a:r>
            <a:r>
              <a:rPr lang="ru-RU" sz="3200" dirty="0" smtClean="0">
                <a:latin typeface="+mn-lt"/>
              </a:rPr>
              <a:t>примене</a:t>
            </a:r>
            <a:r>
              <a:rPr lang="en-US" sz="3200" dirty="0" smtClean="0">
                <a:latin typeface="+mn-lt"/>
              </a:rPr>
              <a:t>: </a:t>
            </a:r>
            <a:r>
              <a:rPr lang="en-US" sz="3200" i="1" dirty="0" smtClean="0">
                <a:latin typeface="+mn-lt"/>
              </a:rPr>
              <a:t>Gage algorithm</a:t>
            </a:r>
            <a:r>
              <a:rPr lang="ru-RU" sz="3200" dirty="0" smtClean="0">
                <a:latin typeface="+mn-lt"/>
              </a:rPr>
              <a:t>-</a:t>
            </a:r>
            <a:endParaRPr lang="en-US" sz="3200" dirty="0">
              <a:latin typeface="+mn-lt"/>
            </a:endParaRPr>
          </a:p>
        </p:txBody>
      </p:sp>
      <p:sp>
        <p:nvSpPr>
          <p:cNvPr id="129027" name="Rectangle 3"/>
          <p:cNvSpPr>
            <a:spLocks noGrp="1" noChangeArrowheads="1"/>
          </p:cNvSpPr>
          <p:nvPr>
            <p:ph type="body" idx="1"/>
          </p:nvPr>
        </p:nvSpPr>
        <p:spPr>
          <a:xfrm>
            <a:off x="457200" y="1600200"/>
            <a:ext cx="8219256" cy="4637088"/>
          </a:xfrm>
        </p:spPr>
        <p:txBody>
          <a:bodyPr/>
          <a:lstStyle/>
          <a:p>
            <a:pPr>
              <a:buNone/>
            </a:pPr>
            <a:r>
              <a:rPr lang="sr-Cyrl-RS" sz="2800" dirty="0" smtClean="0"/>
              <a:t>	</a:t>
            </a:r>
            <a:r>
              <a:rPr lang="sr-Cyrl-RS" b="1" dirty="0" smtClean="0"/>
              <a:t>Дневна доза варфарина </a:t>
            </a:r>
            <a:r>
              <a:rPr lang="en-US" b="1" dirty="0" smtClean="0"/>
              <a:t>(mg) </a:t>
            </a:r>
            <a:r>
              <a:rPr lang="en-US" dirty="0" smtClean="0"/>
              <a:t>= e</a:t>
            </a:r>
            <a:r>
              <a:rPr lang="en-US" b="1" baseline="30000" dirty="0" smtClean="0"/>
              <a:t>x</a:t>
            </a:r>
          </a:p>
          <a:p>
            <a:pPr>
              <a:buNone/>
            </a:pPr>
            <a:r>
              <a:rPr lang="en-US" dirty="0" smtClean="0"/>
              <a:t>	x= 0.9751 - 0.3238 x </a:t>
            </a:r>
            <a:r>
              <a:rPr lang="en-US" b="1" i="1" dirty="0" smtClean="0"/>
              <a:t>VKORC1 -</a:t>
            </a:r>
            <a:r>
              <a:rPr lang="en-US" b="1" dirty="0" smtClean="0"/>
              <a:t> 1639G&gt;A </a:t>
            </a:r>
            <a:r>
              <a:rPr lang="en-US" dirty="0" smtClean="0"/>
              <a:t>+ 0.4317 x </a:t>
            </a:r>
            <a:r>
              <a:rPr lang="sr-Cyrl-RS" b="1" dirty="0" smtClean="0"/>
              <a:t>телесна површина</a:t>
            </a:r>
            <a:r>
              <a:rPr lang="en-US" b="1" dirty="0" smtClean="0"/>
              <a:t> </a:t>
            </a:r>
            <a:r>
              <a:rPr lang="sr-Cyrl-RS" b="1" dirty="0" smtClean="0"/>
              <a:t>(</a:t>
            </a:r>
            <a:r>
              <a:rPr lang="en-US" b="1" dirty="0" smtClean="0"/>
              <a:t>m</a:t>
            </a:r>
            <a:r>
              <a:rPr lang="en-US" b="1" baseline="30000" dirty="0" smtClean="0"/>
              <a:t>2</a:t>
            </a:r>
            <a:r>
              <a:rPr lang="sr-Cyrl-RS" b="1" dirty="0" smtClean="0"/>
              <a:t>) </a:t>
            </a:r>
            <a:r>
              <a:rPr lang="en-US" dirty="0" smtClean="0"/>
              <a:t>- 0.4008 x </a:t>
            </a:r>
            <a:r>
              <a:rPr lang="en-US" b="1" i="1" dirty="0" smtClean="0"/>
              <a:t>CYP2C9*</a:t>
            </a:r>
            <a:r>
              <a:rPr lang="en-US" b="1" dirty="0" smtClean="0"/>
              <a:t>3</a:t>
            </a:r>
            <a:r>
              <a:rPr lang="en-US" dirty="0" smtClean="0"/>
              <a:t> - 0.00745 x </a:t>
            </a:r>
            <a:r>
              <a:rPr lang="sr-Cyrl-RS" b="1" dirty="0" smtClean="0"/>
              <a:t>године</a:t>
            </a:r>
            <a:r>
              <a:rPr lang="en-US" dirty="0" smtClean="0"/>
              <a:t> - 0.2066 x </a:t>
            </a:r>
            <a:r>
              <a:rPr lang="en-US" b="1" i="1" dirty="0" smtClean="0"/>
              <a:t>CYP2C9*</a:t>
            </a:r>
            <a:r>
              <a:rPr lang="en-US" b="1" dirty="0" smtClean="0"/>
              <a:t>2</a:t>
            </a:r>
            <a:r>
              <a:rPr lang="en-US" dirty="0" smtClean="0"/>
              <a:t> + 0.2029 x </a:t>
            </a:r>
            <a:r>
              <a:rPr lang="sr-Cyrl-RS" b="1" dirty="0" smtClean="0"/>
              <a:t>циљни </a:t>
            </a:r>
            <a:r>
              <a:rPr lang="en-US" b="1" dirty="0" smtClean="0"/>
              <a:t>INR </a:t>
            </a:r>
            <a:r>
              <a:rPr lang="en-US" dirty="0" smtClean="0"/>
              <a:t>- 0.2538 x </a:t>
            </a:r>
            <a:r>
              <a:rPr lang="sr-Cyrl-RS" b="1" dirty="0" smtClean="0"/>
              <a:t>амјодарон </a:t>
            </a:r>
            <a:r>
              <a:rPr lang="en-US" dirty="0" smtClean="0"/>
              <a:t>+ 0.0922 x </a:t>
            </a:r>
            <a:r>
              <a:rPr lang="sr-Cyrl-RS" b="1" dirty="0" smtClean="0"/>
              <a:t>пушење</a:t>
            </a:r>
            <a:r>
              <a:rPr lang="sr-Cyrl-RS" dirty="0" smtClean="0"/>
              <a:t> </a:t>
            </a:r>
            <a:r>
              <a:rPr lang="en-US" dirty="0" smtClean="0"/>
              <a:t>- 0.0901 x </a:t>
            </a:r>
            <a:r>
              <a:rPr lang="sr-Cyrl-RS" b="1" dirty="0" smtClean="0"/>
              <a:t>црна раса</a:t>
            </a:r>
            <a:r>
              <a:rPr lang="en-US" b="1" dirty="0" smtClean="0"/>
              <a:t> </a:t>
            </a:r>
            <a:r>
              <a:rPr lang="en-US" dirty="0" smtClean="0"/>
              <a:t>+ 0.0664 x </a:t>
            </a:r>
            <a:r>
              <a:rPr lang="sr-Cyrl-RS" b="1" dirty="0" smtClean="0"/>
              <a:t>индикација</a:t>
            </a:r>
            <a:endParaRPr lang="en-US" b="1" dirty="0" smtClean="0"/>
          </a:p>
        </p:txBody>
      </p:sp>
      <p:sp>
        <p:nvSpPr>
          <p:cNvPr id="5" name="Rectangle 3"/>
          <p:cNvSpPr txBox="1">
            <a:spLocks noChangeArrowheads="1"/>
          </p:cNvSpPr>
          <p:nvPr/>
        </p:nvSpPr>
        <p:spPr bwMode="auto">
          <a:xfrm>
            <a:off x="827584" y="4048472"/>
            <a:ext cx="7776864" cy="2476872"/>
          </a:xfrm>
          <a:prstGeom prst="rect">
            <a:avLst/>
          </a:prstGeom>
          <a:noFill/>
          <a:ln w="9525">
            <a:noFill/>
            <a:miter lim="800000"/>
            <a:headEnd/>
            <a:tailEnd/>
          </a:ln>
          <a:effectLst/>
        </p:spPr>
        <p:txBody>
          <a:bodyPr vert="horz" wrap="square" lIns="91440" tIns="45720" rIns="91440" bIns="45720" numCol="2" anchor="t" anchorCtr="0" compatLnSpc="1">
            <a:prstTxWarp prst="textNoShape">
              <a:avLst/>
            </a:prstTxWarp>
          </a:bodyPr>
          <a:lstStyle/>
          <a:p>
            <a:pPr marL="342900" marR="0" lvl="0" indent="-342900" algn="l" defTabSz="914400" rtl="0" eaLnBrk="1" fontAlgn="base" latinLnBrk="0" hangingPunct="1">
              <a:lnSpc>
                <a:spcPct val="90000"/>
              </a:lnSpc>
              <a:spcBef>
                <a:spcPct val="20000"/>
              </a:spcBef>
              <a:spcAft>
                <a:spcPct val="0"/>
              </a:spcAft>
              <a:buClr>
                <a:schemeClr val="tx1"/>
              </a:buClr>
              <a:buSzTx/>
              <a:buFont typeface="Wingdings" pitchFamily="2" charset="2"/>
              <a:buNone/>
              <a:tabLst/>
              <a:defRPr/>
            </a:pPr>
            <a:r>
              <a:rPr kumimoji="1" lang="sr-Cyrl-RS" sz="1800" b="1" i="0" u="none" strike="noStrike" kern="0" cap="none" spc="0" normalizeH="0" baseline="0" noProof="0" dirty="0" smtClean="0">
                <a:ln>
                  <a:noFill/>
                </a:ln>
                <a:solidFill>
                  <a:schemeClr val="tx1"/>
                </a:solidFill>
                <a:effectLst/>
                <a:uLnTx/>
                <a:uFillTx/>
                <a:latin typeface="+mn-lt"/>
                <a:ea typeface="+mn-ea"/>
                <a:cs typeface="+mn-cs"/>
              </a:rPr>
              <a:t>Легенда</a:t>
            </a:r>
            <a:endParaRPr kumimoji="1" lang="sr-Cyrl-RS" sz="1800" b="0" i="1"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90000"/>
              </a:lnSpc>
              <a:spcBef>
                <a:spcPct val="20000"/>
              </a:spcBef>
              <a:spcAft>
                <a:spcPct val="0"/>
              </a:spcAft>
              <a:buClr>
                <a:schemeClr val="tx1"/>
              </a:buClr>
              <a:buSzTx/>
              <a:buFont typeface="Wingdings" pitchFamily="2" charset="2"/>
              <a:buNone/>
              <a:tabLst/>
              <a:defRPr/>
            </a:pPr>
            <a:r>
              <a:rPr kumimoji="1" lang="en-US" sz="1800" b="0" i="1" u="none" strike="noStrike" kern="0" cap="none" spc="0" normalizeH="0" baseline="0" noProof="0" dirty="0" smtClean="0">
                <a:ln>
                  <a:noFill/>
                </a:ln>
                <a:solidFill>
                  <a:schemeClr val="tx1"/>
                </a:solidFill>
                <a:effectLst/>
                <a:uLnTx/>
                <a:uFillTx/>
                <a:latin typeface="+mn-lt"/>
                <a:ea typeface="+mn-ea"/>
                <a:cs typeface="+mn-cs"/>
              </a:rPr>
              <a:t>VKORC1 -</a:t>
            </a:r>
            <a:r>
              <a:rPr kumimoji="1" lang="en-US" sz="1800" b="0" i="0" u="none" strike="noStrike" kern="0" cap="none" spc="0" normalizeH="0" baseline="0" noProof="0" dirty="0" smtClean="0">
                <a:ln>
                  <a:noFill/>
                </a:ln>
                <a:solidFill>
                  <a:schemeClr val="tx1"/>
                </a:solidFill>
                <a:effectLst/>
                <a:uLnTx/>
                <a:uFillTx/>
                <a:latin typeface="+mn-lt"/>
                <a:ea typeface="+mn-ea"/>
                <a:cs typeface="+mn-cs"/>
              </a:rPr>
              <a:t> 1639G&gt;A</a:t>
            </a:r>
            <a:r>
              <a:rPr kumimoji="1" lang="sr-Cyrl-RS" sz="1800" b="0" i="0" u="none" strike="noStrike" kern="0" cap="none" spc="0" normalizeH="0" baseline="0" noProof="0" dirty="0" smtClean="0">
                <a:ln>
                  <a:noFill/>
                </a:ln>
                <a:solidFill>
                  <a:schemeClr val="tx1"/>
                </a:solidFill>
                <a:effectLst/>
                <a:uLnTx/>
                <a:uFillTx/>
                <a:latin typeface="+mn-lt"/>
                <a:ea typeface="+mn-ea"/>
                <a:cs typeface="+mn-cs"/>
              </a:rPr>
              <a:t> = 0 за </a:t>
            </a:r>
            <a:r>
              <a:rPr kumimoji="1" lang="en-US" sz="1800" b="0" i="1" u="none" strike="noStrike" kern="0" cap="none" spc="0" normalizeH="0" baseline="0" noProof="0" dirty="0" smtClean="0">
                <a:ln>
                  <a:noFill/>
                </a:ln>
                <a:solidFill>
                  <a:schemeClr val="tx1"/>
                </a:solidFill>
                <a:effectLst/>
                <a:uLnTx/>
                <a:uFillTx/>
                <a:latin typeface="+mn-lt"/>
                <a:ea typeface="+mn-ea"/>
                <a:cs typeface="+mn-cs"/>
              </a:rPr>
              <a:t>-</a:t>
            </a:r>
            <a:r>
              <a:rPr kumimoji="1" lang="en-US" sz="1800" b="0" i="0" u="none" strike="noStrike" kern="0" cap="none" spc="0" normalizeH="0" baseline="0" noProof="0" dirty="0" smtClean="0">
                <a:ln>
                  <a:noFill/>
                </a:ln>
                <a:solidFill>
                  <a:schemeClr val="tx1"/>
                </a:solidFill>
                <a:effectLst/>
                <a:uLnTx/>
                <a:uFillTx/>
                <a:latin typeface="+mn-lt"/>
                <a:ea typeface="+mn-ea"/>
                <a:cs typeface="+mn-cs"/>
              </a:rPr>
              <a:t> 1639G</a:t>
            </a:r>
            <a:r>
              <a:rPr kumimoji="1" lang="sr-Cyrl-RS" sz="1800" b="0" i="0" u="none" strike="noStrike" kern="0" cap="none" spc="0" normalizeH="0" baseline="0" noProof="0" dirty="0" smtClean="0">
                <a:ln>
                  <a:noFill/>
                </a:ln>
                <a:solidFill>
                  <a:schemeClr val="tx1"/>
                </a:solidFill>
                <a:effectLst/>
                <a:uLnTx/>
                <a:uFillTx/>
                <a:latin typeface="+mn-lt"/>
                <a:ea typeface="+mn-ea"/>
                <a:cs typeface="+mn-cs"/>
              </a:rPr>
              <a:t>/</a:t>
            </a:r>
            <a:r>
              <a:rPr kumimoji="1" lang="en-US" sz="1800" b="0" i="0" u="none" strike="noStrike" kern="0" cap="none" spc="0" normalizeH="0" baseline="0" noProof="0" dirty="0" smtClean="0">
                <a:ln>
                  <a:noFill/>
                </a:ln>
                <a:solidFill>
                  <a:schemeClr val="tx1"/>
                </a:solidFill>
                <a:effectLst/>
                <a:uLnTx/>
                <a:uFillTx/>
                <a:latin typeface="+mn-lt"/>
                <a:ea typeface="+mn-ea"/>
                <a:cs typeface="+mn-cs"/>
              </a:rPr>
              <a:t>G</a:t>
            </a:r>
            <a:r>
              <a:rPr kumimoji="1" lang="sr-Cyrl-RS" sz="1800" b="0" i="0" u="none" strike="noStrike" kern="0" cap="none" spc="0" normalizeH="0" baseline="0" noProof="0" dirty="0" smtClean="0">
                <a:ln>
                  <a:noFill/>
                </a:ln>
                <a:solidFill>
                  <a:schemeClr val="tx1"/>
                </a:solidFill>
                <a:effectLst/>
                <a:uLnTx/>
                <a:uFillTx/>
                <a:latin typeface="+mn-lt"/>
                <a:ea typeface="+mn-ea"/>
                <a:cs typeface="+mn-cs"/>
              </a:rPr>
              <a:t>, 1 за </a:t>
            </a:r>
            <a:r>
              <a:rPr kumimoji="1" lang="en-US" sz="1800" b="0" i="1" u="none" strike="noStrike" kern="0" cap="none" spc="0" normalizeH="0" baseline="0" noProof="0" dirty="0" smtClean="0">
                <a:ln>
                  <a:noFill/>
                </a:ln>
                <a:solidFill>
                  <a:schemeClr val="tx1"/>
                </a:solidFill>
                <a:effectLst/>
                <a:uLnTx/>
                <a:uFillTx/>
                <a:latin typeface="+mn-lt"/>
                <a:ea typeface="+mn-ea"/>
                <a:cs typeface="+mn-cs"/>
              </a:rPr>
              <a:t>-</a:t>
            </a:r>
            <a:r>
              <a:rPr kumimoji="1" lang="en-US" sz="1800" b="0" i="0" u="none" strike="noStrike" kern="0" cap="none" spc="0" normalizeH="0" baseline="0" noProof="0" dirty="0" smtClean="0">
                <a:ln>
                  <a:noFill/>
                </a:ln>
                <a:solidFill>
                  <a:schemeClr val="tx1"/>
                </a:solidFill>
                <a:effectLst/>
                <a:uLnTx/>
                <a:uFillTx/>
                <a:latin typeface="+mn-lt"/>
                <a:ea typeface="+mn-ea"/>
                <a:cs typeface="+mn-cs"/>
              </a:rPr>
              <a:t> 1639G</a:t>
            </a:r>
            <a:r>
              <a:rPr kumimoji="1" lang="sr-Cyrl-RS" sz="1800" b="0" i="0" u="none" strike="noStrike" kern="0" cap="none" spc="0" normalizeH="0" baseline="0" noProof="0" dirty="0" smtClean="0">
                <a:ln>
                  <a:noFill/>
                </a:ln>
                <a:solidFill>
                  <a:schemeClr val="tx1"/>
                </a:solidFill>
                <a:effectLst/>
                <a:uLnTx/>
                <a:uFillTx/>
                <a:latin typeface="+mn-lt"/>
                <a:ea typeface="+mn-ea"/>
                <a:cs typeface="+mn-cs"/>
              </a:rPr>
              <a:t>/А, 2 за </a:t>
            </a:r>
            <a:r>
              <a:rPr kumimoji="1" lang="en-US" sz="1800" b="0" i="1" u="none" strike="noStrike" kern="0" cap="none" spc="0" normalizeH="0" baseline="0" noProof="0" dirty="0" smtClean="0">
                <a:ln>
                  <a:noFill/>
                </a:ln>
                <a:solidFill>
                  <a:schemeClr val="tx1"/>
                </a:solidFill>
                <a:effectLst/>
                <a:uLnTx/>
                <a:uFillTx/>
                <a:latin typeface="+mn-lt"/>
                <a:ea typeface="+mn-ea"/>
                <a:cs typeface="+mn-cs"/>
              </a:rPr>
              <a:t>–</a:t>
            </a:r>
            <a:r>
              <a:rPr kumimoji="1" lang="en-US" sz="1800" b="0" i="0" u="none" strike="noStrike" kern="0" cap="none" spc="0" normalizeH="0" baseline="0" noProof="0" dirty="0" smtClean="0">
                <a:ln>
                  <a:noFill/>
                </a:ln>
                <a:solidFill>
                  <a:schemeClr val="tx1"/>
                </a:solidFill>
                <a:effectLst/>
                <a:uLnTx/>
                <a:uFillTx/>
                <a:latin typeface="+mn-lt"/>
                <a:ea typeface="+mn-ea"/>
                <a:cs typeface="+mn-cs"/>
              </a:rPr>
              <a:t> 1639</a:t>
            </a:r>
            <a:r>
              <a:rPr kumimoji="1" lang="sr-Cyrl-RS" sz="1800" b="0" i="0" u="none" strike="noStrike" kern="0" cap="none" spc="0" normalizeH="0" baseline="0" noProof="0" dirty="0" smtClean="0">
                <a:ln>
                  <a:noFill/>
                </a:ln>
                <a:solidFill>
                  <a:schemeClr val="tx1"/>
                </a:solidFill>
                <a:effectLst/>
                <a:uLnTx/>
                <a:uFillTx/>
                <a:latin typeface="+mn-lt"/>
                <a:ea typeface="+mn-ea"/>
                <a:cs typeface="+mn-cs"/>
              </a:rPr>
              <a:t>А/А</a:t>
            </a:r>
          </a:p>
          <a:p>
            <a:pPr marL="342900" marR="0" lvl="0" indent="-342900" algn="l" defTabSz="914400" rtl="0" eaLnBrk="1" fontAlgn="base" latinLnBrk="0" hangingPunct="1">
              <a:lnSpc>
                <a:spcPct val="90000"/>
              </a:lnSpc>
              <a:spcBef>
                <a:spcPct val="20000"/>
              </a:spcBef>
              <a:spcAft>
                <a:spcPct val="0"/>
              </a:spcAft>
              <a:buClr>
                <a:schemeClr val="tx1"/>
              </a:buClr>
              <a:buSzTx/>
              <a:buFont typeface="Wingdings" pitchFamily="2" charset="2"/>
              <a:buNone/>
              <a:tabLst/>
              <a:defRPr/>
            </a:pPr>
            <a:r>
              <a:rPr kumimoji="1" lang="en-US" sz="1800" b="0" i="1" u="none" strike="noStrike" kern="0" cap="none" spc="0" normalizeH="0" baseline="0" noProof="0" dirty="0" smtClean="0">
                <a:ln>
                  <a:noFill/>
                </a:ln>
                <a:solidFill>
                  <a:schemeClr val="tx1"/>
                </a:solidFill>
                <a:effectLst/>
                <a:uLnTx/>
                <a:uFillTx/>
                <a:latin typeface="+mn-lt"/>
                <a:ea typeface="+mn-ea"/>
                <a:cs typeface="+mn-cs"/>
              </a:rPr>
              <a:t>CYP2C9*</a:t>
            </a:r>
            <a:r>
              <a:rPr kumimoji="1" lang="en-US" sz="1800" b="0" i="0" u="none" strike="noStrike" kern="0" cap="none" spc="0" normalizeH="0" baseline="0" noProof="0" dirty="0" smtClean="0">
                <a:ln>
                  <a:noFill/>
                </a:ln>
                <a:solidFill>
                  <a:schemeClr val="tx1"/>
                </a:solidFill>
                <a:effectLst/>
                <a:uLnTx/>
                <a:uFillTx/>
                <a:latin typeface="+mn-lt"/>
                <a:ea typeface="+mn-ea"/>
                <a:cs typeface="+mn-cs"/>
              </a:rPr>
              <a:t>3 </a:t>
            </a:r>
            <a:r>
              <a:rPr kumimoji="1" lang="sr-Cyrl-RS" sz="1800" b="0" i="0" u="none" strike="noStrike" kern="0" cap="none" spc="0" normalizeH="0" baseline="0" noProof="0" dirty="0" smtClean="0">
                <a:ln>
                  <a:noFill/>
                </a:ln>
                <a:solidFill>
                  <a:schemeClr val="tx1"/>
                </a:solidFill>
                <a:effectLst/>
                <a:uLnTx/>
                <a:uFillTx/>
                <a:latin typeface="+mn-lt"/>
                <a:ea typeface="+mn-ea"/>
                <a:cs typeface="+mn-cs"/>
              </a:rPr>
              <a:t>= 0 за </a:t>
            </a:r>
            <a:r>
              <a:rPr kumimoji="1" lang="en-US" sz="1800" b="0" i="1" u="none" strike="noStrike" kern="0" cap="none" spc="0" normalizeH="0" baseline="0" noProof="0" dirty="0" smtClean="0">
                <a:ln>
                  <a:noFill/>
                </a:ln>
                <a:solidFill>
                  <a:schemeClr val="tx1"/>
                </a:solidFill>
                <a:effectLst/>
                <a:uLnTx/>
                <a:uFillTx/>
                <a:latin typeface="+mn-lt"/>
                <a:ea typeface="+mn-ea"/>
                <a:cs typeface="+mn-cs"/>
              </a:rPr>
              <a:t>CYP2C9*</a:t>
            </a:r>
            <a:r>
              <a:rPr kumimoji="1" lang="sr-Cyrl-RS" sz="1800" b="0" i="1" u="none" strike="noStrike" kern="0" cap="none" spc="0" normalizeH="0" baseline="0" noProof="0" dirty="0" smtClean="0">
                <a:ln>
                  <a:noFill/>
                </a:ln>
                <a:solidFill>
                  <a:schemeClr val="tx1"/>
                </a:solidFill>
                <a:effectLst/>
                <a:uLnTx/>
                <a:uFillTx/>
                <a:latin typeface="+mn-lt"/>
                <a:ea typeface="+mn-ea"/>
                <a:cs typeface="+mn-cs"/>
              </a:rPr>
              <a:t>1/*1</a:t>
            </a:r>
            <a:r>
              <a:rPr kumimoji="1" lang="sr-Cyrl-RS" sz="1800" b="0" i="0" u="none" strike="noStrike" kern="0" cap="none" spc="0" normalizeH="0" baseline="0" noProof="0" dirty="0" smtClean="0">
                <a:ln>
                  <a:noFill/>
                </a:ln>
                <a:solidFill>
                  <a:schemeClr val="tx1"/>
                </a:solidFill>
                <a:effectLst/>
                <a:uLnTx/>
                <a:uFillTx/>
                <a:latin typeface="+mn-lt"/>
                <a:ea typeface="+mn-ea"/>
                <a:cs typeface="+mn-cs"/>
              </a:rPr>
              <a:t>, 1 за </a:t>
            </a:r>
            <a:r>
              <a:rPr kumimoji="1" lang="en-US" sz="1800" b="0" i="1" u="none" strike="noStrike" kern="0" cap="none" spc="0" normalizeH="0" baseline="0" noProof="0" dirty="0" smtClean="0">
                <a:ln>
                  <a:noFill/>
                </a:ln>
                <a:solidFill>
                  <a:schemeClr val="tx1"/>
                </a:solidFill>
                <a:effectLst/>
                <a:uLnTx/>
                <a:uFillTx/>
                <a:latin typeface="+mn-lt"/>
                <a:ea typeface="+mn-ea"/>
                <a:cs typeface="+mn-cs"/>
              </a:rPr>
              <a:t>CYP2C9</a:t>
            </a:r>
            <a:r>
              <a:rPr kumimoji="1" lang="sr-Cyrl-RS" sz="1800" b="0" i="1" u="none" strike="noStrike" kern="0" cap="none" spc="0" normalizeH="0" baseline="0" noProof="0" dirty="0" smtClean="0">
                <a:ln>
                  <a:noFill/>
                </a:ln>
                <a:solidFill>
                  <a:schemeClr val="tx1"/>
                </a:solidFill>
                <a:effectLst/>
                <a:uLnTx/>
                <a:uFillTx/>
                <a:latin typeface="+mn-lt"/>
                <a:ea typeface="+mn-ea"/>
                <a:cs typeface="+mn-cs"/>
              </a:rPr>
              <a:t>*1/</a:t>
            </a:r>
            <a:r>
              <a:rPr kumimoji="1" lang="en-US" sz="1800" b="0" i="1" u="none" strike="noStrike" kern="0" cap="none" spc="0" normalizeH="0" baseline="0" noProof="0" dirty="0" smtClean="0">
                <a:ln>
                  <a:noFill/>
                </a:ln>
                <a:solidFill>
                  <a:schemeClr val="tx1"/>
                </a:solidFill>
                <a:effectLst/>
                <a:uLnTx/>
                <a:uFillTx/>
                <a:latin typeface="+mn-lt"/>
                <a:ea typeface="+mn-ea"/>
                <a:cs typeface="+mn-cs"/>
              </a:rPr>
              <a:t>*</a:t>
            </a:r>
            <a:r>
              <a:rPr kumimoji="1" lang="en-US" sz="1800" b="0" i="0" u="none" strike="noStrike" kern="0" cap="none" spc="0" normalizeH="0" baseline="0" noProof="0" dirty="0" smtClean="0">
                <a:ln>
                  <a:noFill/>
                </a:ln>
                <a:solidFill>
                  <a:schemeClr val="tx1"/>
                </a:solidFill>
                <a:effectLst/>
                <a:uLnTx/>
                <a:uFillTx/>
                <a:latin typeface="+mn-lt"/>
                <a:ea typeface="+mn-ea"/>
                <a:cs typeface="+mn-cs"/>
              </a:rPr>
              <a:t>3</a:t>
            </a:r>
            <a:r>
              <a:rPr kumimoji="1" lang="sr-Cyrl-RS" sz="1800" b="0" i="0" u="none" strike="noStrike" kern="0" cap="none" spc="0" normalizeH="0" baseline="0" noProof="0" dirty="0" smtClean="0">
                <a:ln>
                  <a:noFill/>
                </a:ln>
                <a:solidFill>
                  <a:schemeClr val="tx1"/>
                </a:solidFill>
                <a:effectLst/>
                <a:uLnTx/>
                <a:uFillTx/>
                <a:latin typeface="+mn-lt"/>
                <a:ea typeface="+mn-ea"/>
                <a:cs typeface="+mn-cs"/>
              </a:rPr>
              <a:t>, 2 за </a:t>
            </a:r>
            <a:r>
              <a:rPr kumimoji="1" lang="en-US" sz="1800" b="0" i="1" u="none" strike="noStrike" kern="0" cap="none" spc="0" normalizeH="0" baseline="0" noProof="0" dirty="0" smtClean="0">
                <a:ln>
                  <a:noFill/>
                </a:ln>
                <a:solidFill>
                  <a:schemeClr val="tx1"/>
                </a:solidFill>
                <a:effectLst/>
                <a:uLnTx/>
                <a:uFillTx/>
                <a:latin typeface="+mn-lt"/>
                <a:ea typeface="+mn-ea"/>
                <a:cs typeface="+mn-cs"/>
              </a:rPr>
              <a:t>CYP2C9*</a:t>
            </a:r>
            <a:r>
              <a:rPr kumimoji="1" lang="sr-Cyrl-RS" sz="1800" b="0" i="1" u="none" strike="noStrike" kern="0" cap="none" spc="0" normalizeH="0" baseline="0" noProof="0" dirty="0" smtClean="0">
                <a:ln>
                  <a:noFill/>
                </a:ln>
                <a:solidFill>
                  <a:schemeClr val="tx1"/>
                </a:solidFill>
                <a:effectLst/>
                <a:uLnTx/>
                <a:uFillTx/>
                <a:latin typeface="+mn-lt"/>
                <a:ea typeface="+mn-ea"/>
                <a:cs typeface="+mn-cs"/>
              </a:rPr>
              <a:t>3/*</a:t>
            </a:r>
            <a:r>
              <a:rPr kumimoji="1" lang="en-US" sz="1800" b="0" i="0" u="none" strike="noStrike" kern="0" cap="none" spc="0" normalizeH="0" baseline="0" noProof="0" dirty="0" smtClean="0">
                <a:ln>
                  <a:noFill/>
                </a:ln>
                <a:solidFill>
                  <a:schemeClr val="tx1"/>
                </a:solidFill>
                <a:effectLst/>
                <a:uLnTx/>
                <a:uFillTx/>
                <a:latin typeface="+mn-lt"/>
                <a:ea typeface="+mn-ea"/>
                <a:cs typeface="+mn-cs"/>
              </a:rPr>
              <a:t>3</a:t>
            </a:r>
            <a:endParaRPr kumimoji="1" lang="sr-Cyrl-RS" sz="18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90000"/>
              </a:lnSpc>
              <a:spcBef>
                <a:spcPct val="20000"/>
              </a:spcBef>
              <a:spcAft>
                <a:spcPct val="0"/>
              </a:spcAft>
              <a:buClr>
                <a:schemeClr val="tx1"/>
              </a:buClr>
              <a:buSzTx/>
              <a:buFont typeface="Wingdings" pitchFamily="2" charset="2"/>
              <a:buNone/>
              <a:tabLst/>
              <a:defRPr/>
            </a:pPr>
            <a:r>
              <a:rPr kumimoji="1" lang="en-US" sz="1800" b="0" i="1" u="none" strike="noStrike" kern="0" cap="none" spc="0" normalizeH="0" baseline="0" noProof="0" dirty="0" smtClean="0">
                <a:ln>
                  <a:noFill/>
                </a:ln>
                <a:solidFill>
                  <a:schemeClr val="tx1"/>
                </a:solidFill>
                <a:effectLst/>
                <a:uLnTx/>
                <a:uFillTx/>
                <a:latin typeface="+mn-lt"/>
                <a:ea typeface="+mn-ea"/>
                <a:cs typeface="+mn-cs"/>
              </a:rPr>
              <a:t>CYP2C9*</a:t>
            </a:r>
            <a:r>
              <a:rPr kumimoji="1" lang="en-US" sz="1800" b="0" i="0" u="none" strike="noStrike" kern="0" cap="none" spc="0" normalizeH="0" baseline="0" noProof="0" dirty="0" smtClean="0">
                <a:ln>
                  <a:noFill/>
                </a:ln>
                <a:solidFill>
                  <a:schemeClr val="tx1"/>
                </a:solidFill>
                <a:effectLst/>
                <a:uLnTx/>
                <a:uFillTx/>
                <a:latin typeface="+mn-lt"/>
                <a:ea typeface="+mn-ea"/>
                <a:cs typeface="+mn-cs"/>
              </a:rPr>
              <a:t>2</a:t>
            </a:r>
            <a:r>
              <a:rPr kumimoji="1" lang="sr-Cyrl-RS" sz="1800" b="0" i="0" u="none" strike="noStrike" kern="0" cap="none" spc="0" normalizeH="0" baseline="0" noProof="0" dirty="0" smtClean="0">
                <a:ln>
                  <a:noFill/>
                </a:ln>
                <a:solidFill>
                  <a:schemeClr val="tx1"/>
                </a:solidFill>
                <a:effectLst/>
                <a:uLnTx/>
                <a:uFillTx/>
                <a:latin typeface="+mn-lt"/>
                <a:ea typeface="+mn-ea"/>
                <a:cs typeface="+mn-cs"/>
              </a:rPr>
              <a:t> = 0 за </a:t>
            </a:r>
            <a:r>
              <a:rPr kumimoji="1" lang="en-US" sz="1800" b="0" i="1" u="none" strike="noStrike" kern="0" cap="none" spc="0" normalizeH="0" baseline="0" noProof="0" dirty="0" smtClean="0">
                <a:ln>
                  <a:noFill/>
                </a:ln>
                <a:solidFill>
                  <a:schemeClr val="tx1"/>
                </a:solidFill>
                <a:effectLst/>
                <a:uLnTx/>
                <a:uFillTx/>
                <a:latin typeface="+mn-lt"/>
                <a:ea typeface="+mn-ea"/>
                <a:cs typeface="+mn-cs"/>
              </a:rPr>
              <a:t>CYP2C9*</a:t>
            </a:r>
            <a:r>
              <a:rPr kumimoji="1" lang="sr-Cyrl-RS" sz="1800" b="0" i="1" u="none" strike="noStrike" kern="0" cap="none" spc="0" normalizeH="0" baseline="0" noProof="0" dirty="0" smtClean="0">
                <a:ln>
                  <a:noFill/>
                </a:ln>
                <a:solidFill>
                  <a:schemeClr val="tx1"/>
                </a:solidFill>
                <a:effectLst/>
                <a:uLnTx/>
                <a:uFillTx/>
                <a:latin typeface="+mn-lt"/>
                <a:ea typeface="+mn-ea"/>
                <a:cs typeface="+mn-cs"/>
              </a:rPr>
              <a:t>1/*1</a:t>
            </a:r>
            <a:r>
              <a:rPr kumimoji="1" lang="sr-Cyrl-RS" sz="1800" b="0" i="0" u="none" strike="noStrike" kern="0" cap="none" spc="0" normalizeH="0" baseline="0" noProof="0" dirty="0" smtClean="0">
                <a:ln>
                  <a:noFill/>
                </a:ln>
                <a:solidFill>
                  <a:schemeClr val="tx1"/>
                </a:solidFill>
                <a:effectLst/>
                <a:uLnTx/>
                <a:uFillTx/>
                <a:latin typeface="+mn-lt"/>
                <a:ea typeface="+mn-ea"/>
                <a:cs typeface="+mn-cs"/>
              </a:rPr>
              <a:t>, 1 за </a:t>
            </a:r>
            <a:r>
              <a:rPr kumimoji="1" lang="en-US" sz="1800" b="0" i="1" u="none" strike="noStrike" kern="0" cap="none" spc="0" normalizeH="0" baseline="0" noProof="0" dirty="0" smtClean="0">
                <a:ln>
                  <a:noFill/>
                </a:ln>
                <a:solidFill>
                  <a:schemeClr val="tx1"/>
                </a:solidFill>
                <a:effectLst/>
                <a:uLnTx/>
                <a:uFillTx/>
                <a:latin typeface="+mn-lt"/>
                <a:ea typeface="+mn-ea"/>
                <a:cs typeface="+mn-cs"/>
              </a:rPr>
              <a:t>CYP2C9</a:t>
            </a:r>
            <a:r>
              <a:rPr kumimoji="1" lang="sr-Cyrl-RS" sz="1800" b="0" i="1" u="none" strike="noStrike" kern="0" cap="none" spc="0" normalizeH="0" baseline="0" noProof="0" dirty="0" smtClean="0">
                <a:ln>
                  <a:noFill/>
                </a:ln>
                <a:solidFill>
                  <a:schemeClr val="tx1"/>
                </a:solidFill>
                <a:effectLst/>
                <a:uLnTx/>
                <a:uFillTx/>
                <a:latin typeface="+mn-lt"/>
                <a:ea typeface="+mn-ea"/>
                <a:cs typeface="+mn-cs"/>
              </a:rPr>
              <a:t>*1/</a:t>
            </a:r>
            <a:r>
              <a:rPr kumimoji="1" lang="en-US" sz="1800" b="0" i="1" u="none" strike="noStrike" kern="0" cap="none" spc="0" normalizeH="0" baseline="0" noProof="0" dirty="0" smtClean="0">
                <a:ln>
                  <a:noFill/>
                </a:ln>
                <a:solidFill>
                  <a:schemeClr val="tx1"/>
                </a:solidFill>
                <a:effectLst/>
                <a:uLnTx/>
                <a:uFillTx/>
                <a:latin typeface="+mn-lt"/>
                <a:ea typeface="+mn-ea"/>
                <a:cs typeface="+mn-cs"/>
              </a:rPr>
              <a:t>*</a:t>
            </a:r>
            <a:r>
              <a:rPr kumimoji="1" lang="sr-Cyrl-RS" sz="1800" b="0" i="0" u="none" strike="noStrike" kern="0" cap="none" spc="0" normalizeH="0" baseline="0" noProof="0" dirty="0" smtClean="0">
                <a:ln>
                  <a:noFill/>
                </a:ln>
                <a:solidFill>
                  <a:schemeClr val="tx1"/>
                </a:solidFill>
                <a:effectLst/>
                <a:uLnTx/>
                <a:uFillTx/>
                <a:latin typeface="+mn-lt"/>
                <a:ea typeface="+mn-ea"/>
                <a:cs typeface="+mn-cs"/>
              </a:rPr>
              <a:t>2, 2 за </a:t>
            </a:r>
            <a:r>
              <a:rPr kumimoji="1" lang="en-US" sz="1800" b="0" i="1" u="none" strike="noStrike" kern="0" cap="none" spc="0" normalizeH="0" baseline="0" noProof="0" dirty="0" smtClean="0">
                <a:ln>
                  <a:noFill/>
                </a:ln>
                <a:solidFill>
                  <a:schemeClr val="tx1"/>
                </a:solidFill>
                <a:effectLst/>
                <a:uLnTx/>
                <a:uFillTx/>
                <a:latin typeface="+mn-lt"/>
                <a:ea typeface="+mn-ea"/>
                <a:cs typeface="+mn-cs"/>
              </a:rPr>
              <a:t>CYP2C9*</a:t>
            </a:r>
            <a:r>
              <a:rPr kumimoji="1" lang="sr-Cyrl-RS" sz="1800" b="0" i="1" u="none" strike="noStrike" kern="0" cap="none" spc="0" normalizeH="0" baseline="0" noProof="0" dirty="0" smtClean="0">
                <a:ln>
                  <a:noFill/>
                </a:ln>
                <a:solidFill>
                  <a:schemeClr val="tx1"/>
                </a:solidFill>
                <a:effectLst/>
                <a:uLnTx/>
                <a:uFillTx/>
                <a:latin typeface="+mn-lt"/>
                <a:ea typeface="+mn-ea"/>
                <a:cs typeface="+mn-cs"/>
              </a:rPr>
              <a:t>2/*</a:t>
            </a:r>
            <a:r>
              <a:rPr kumimoji="1" lang="sr-Cyrl-RS" sz="1800" b="0" i="0" u="none" strike="noStrike" kern="0" cap="none" spc="0" normalizeH="0" baseline="0" noProof="0" dirty="0" smtClean="0">
                <a:ln>
                  <a:noFill/>
                </a:ln>
                <a:solidFill>
                  <a:schemeClr val="tx1"/>
                </a:solidFill>
                <a:effectLst/>
                <a:uLnTx/>
                <a:uFillTx/>
                <a:latin typeface="+mn-lt"/>
                <a:ea typeface="+mn-ea"/>
                <a:cs typeface="+mn-cs"/>
              </a:rPr>
              <a:t>2</a:t>
            </a:r>
          </a:p>
          <a:p>
            <a:pPr marL="342900" marR="0" lvl="0" indent="-342900" algn="l" defTabSz="914400" rtl="0" eaLnBrk="1" fontAlgn="base" latinLnBrk="0" hangingPunct="1">
              <a:lnSpc>
                <a:spcPct val="90000"/>
              </a:lnSpc>
              <a:spcBef>
                <a:spcPct val="20000"/>
              </a:spcBef>
              <a:spcAft>
                <a:spcPct val="0"/>
              </a:spcAft>
              <a:buClr>
                <a:schemeClr val="tx1"/>
              </a:buClr>
              <a:buSzTx/>
              <a:buFont typeface="Wingdings" pitchFamily="2" charset="2"/>
              <a:buNone/>
              <a:tabLst/>
              <a:defRPr/>
            </a:pPr>
            <a:r>
              <a:rPr kumimoji="1" lang="sr-Cyrl-RS" sz="1800" b="0" i="0" u="none" strike="noStrike" kern="0" cap="none" spc="0" normalizeH="0" baseline="0" noProof="0" dirty="0" smtClean="0">
                <a:ln>
                  <a:noFill/>
                </a:ln>
                <a:solidFill>
                  <a:schemeClr val="tx1"/>
                </a:solidFill>
                <a:effectLst/>
                <a:uLnTx/>
                <a:uFillTx/>
                <a:latin typeface="+mn-lt"/>
                <a:ea typeface="+mn-ea"/>
                <a:cs typeface="+mn-cs"/>
              </a:rPr>
              <a:t>амјодарон </a:t>
            </a:r>
            <a:r>
              <a:rPr kumimoji="1" lang="en-US" sz="1800" b="0" i="0" u="none" strike="noStrike" kern="0" cap="none" spc="0" normalizeH="0" baseline="0" noProof="0" dirty="0" smtClean="0">
                <a:ln>
                  <a:noFill/>
                </a:ln>
                <a:solidFill>
                  <a:schemeClr val="tx1"/>
                </a:solidFill>
                <a:effectLst/>
                <a:uLnTx/>
                <a:uFillTx/>
                <a:latin typeface="+mn-lt"/>
                <a:ea typeface="+mn-ea"/>
                <a:cs typeface="+mn-cs"/>
              </a:rPr>
              <a:t>= 1 </a:t>
            </a:r>
            <a:r>
              <a:rPr kumimoji="1" lang="sr-Cyrl-RS" sz="1800" b="0" i="0" u="none" strike="noStrike" kern="0" cap="none" spc="0" normalizeH="0" baseline="0" noProof="0" dirty="0" smtClean="0">
                <a:ln>
                  <a:noFill/>
                </a:ln>
                <a:solidFill>
                  <a:schemeClr val="tx1"/>
                </a:solidFill>
                <a:effectLst/>
                <a:uLnTx/>
                <a:uFillTx/>
                <a:latin typeface="+mn-lt"/>
                <a:ea typeface="+mn-ea"/>
                <a:cs typeface="+mn-cs"/>
              </a:rPr>
              <a:t>ако узима амјодарон, остали 0</a:t>
            </a:r>
          </a:p>
          <a:p>
            <a:pPr marL="342900" marR="0" lvl="0" indent="-342900" algn="l" defTabSz="914400" rtl="0" eaLnBrk="1" fontAlgn="base" latinLnBrk="0" hangingPunct="1">
              <a:lnSpc>
                <a:spcPct val="90000"/>
              </a:lnSpc>
              <a:spcBef>
                <a:spcPct val="20000"/>
              </a:spcBef>
              <a:spcAft>
                <a:spcPct val="0"/>
              </a:spcAft>
              <a:buClr>
                <a:schemeClr val="tx1"/>
              </a:buClr>
              <a:buSzTx/>
              <a:buFont typeface="Wingdings" pitchFamily="2" charset="2"/>
              <a:buNone/>
              <a:tabLst/>
              <a:defRPr/>
            </a:pPr>
            <a:endParaRPr kumimoji="1" lang="sr-Cyrl-RS" sz="18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90000"/>
              </a:lnSpc>
              <a:spcBef>
                <a:spcPct val="20000"/>
              </a:spcBef>
              <a:spcAft>
                <a:spcPct val="0"/>
              </a:spcAft>
              <a:buClr>
                <a:schemeClr val="tx1"/>
              </a:buClr>
              <a:buSzTx/>
              <a:buFont typeface="Wingdings" pitchFamily="2" charset="2"/>
              <a:buNone/>
              <a:tabLst/>
              <a:defRPr/>
            </a:pPr>
            <a:r>
              <a:rPr kumimoji="1" lang="sr-Cyrl-RS" sz="1800" b="0" i="0" u="none" strike="noStrike" kern="0" cap="none" spc="0" normalizeH="0" baseline="0" noProof="0" dirty="0" smtClean="0">
                <a:ln>
                  <a:noFill/>
                </a:ln>
                <a:solidFill>
                  <a:schemeClr val="tx1"/>
                </a:solidFill>
                <a:effectLst/>
                <a:uLnTx/>
                <a:uFillTx/>
                <a:latin typeface="+mn-lt"/>
                <a:ea typeface="+mn-ea"/>
                <a:cs typeface="+mn-cs"/>
              </a:rPr>
              <a:t>пушење = 1 ако је пушач, остали 0</a:t>
            </a:r>
          </a:p>
          <a:p>
            <a:pPr marL="342900" marR="0" lvl="0" indent="-342900" algn="l" defTabSz="914400" rtl="0" eaLnBrk="1" fontAlgn="base" latinLnBrk="0" hangingPunct="1">
              <a:lnSpc>
                <a:spcPct val="90000"/>
              </a:lnSpc>
              <a:spcBef>
                <a:spcPct val="20000"/>
              </a:spcBef>
              <a:spcAft>
                <a:spcPct val="0"/>
              </a:spcAft>
              <a:buClr>
                <a:schemeClr val="tx1"/>
              </a:buClr>
              <a:buSzTx/>
              <a:buFont typeface="Wingdings" pitchFamily="2" charset="2"/>
              <a:buNone/>
              <a:tabLst/>
              <a:defRPr/>
            </a:pPr>
            <a:r>
              <a:rPr kumimoji="1" lang="sr-Cyrl-RS" sz="1800" b="0" i="0" u="none" strike="noStrike" kern="0" cap="none" spc="0" normalizeH="0" baseline="0" noProof="0" dirty="0" smtClean="0">
                <a:ln>
                  <a:noFill/>
                </a:ln>
                <a:solidFill>
                  <a:schemeClr val="tx1"/>
                </a:solidFill>
                <a:effectLst/>
                <a:uLnTx/>
                <a:uFillTx/>
                <a:latin typeface="+mn-lt"/>
                <a:ea typeface="+mn-ea"/>
                <a:cs typeface="+mn-cs"/>
              </a:rPr>
              <a:t>црна раса </a:t>
            </a:r>
            <a:r>
              <a:rPr kumimoji="1" lang="en-US" sz="1800" b="0" i="0" u="none" strike="noStrike" kern="0" cap="none" spc="0" normalizeH="0" baseline="0" noProof="0" dirty="0" smtClean="0">
                <a:ln>
                  <a:noFill/>
                </a:ln>
                <a:solidFill>
                  <a:schemeClr val="tx1"/>
                </a:solidFill>
                <a:effectLst/>
                <a:uLnTx/>
                <a:uFillTx/>
                <a:latin typeface="+mn-lt"/>
                <a:ea typeface="+mn-ea"/>
                <a:cs typeface="+mn-cs"/>
              </a:rPr>
              <a:t>= 1 </a:t>
            </a:r>
            <a:r>
              <a:rPr kumimoji="1" lang="sr-Cyrl-RS" sz="1800" b="0" i="0" u="none" strike="noStrike" kern="0" cap="none" spc="0" normalizeH="0" baseline="0" noProof="0" dirty="0" smtClean="0">
                <a:ln>
                  <a:noFill/>
                </a:ln>
                <a:solidFill>
                  <a:schemeClr val="tx1"/>
                </a:solidFill>
                <a:effectLst/>
                <a:uLnTx/>
                <a:uFillTx/>
                <a:latin typeface="+mn-lt"/>
                <a:ea typeface="+mn-ea"/>
                <a:cs typeface="+mn-cs"/>
              </a:rPr>
              <a:t>ако је црна раса,   остали 0</a:t>
            </a:r>
          </a:p>
          <a:p>
            <a:pPr marL="342900" marR="0" lvl="0" indent="-342900" algn="l" defTabSz="914400" rtl="0" eaLnBrk="1" fontAlgn="base" latinLnBrk="0" hangingPunct="1">
              <a:lnSpc>
                <a:spcPct val="90000"/>
              </a:lnSpc>
              <a:spcBef>
                <a:spcPct val="20000"/>
              </a:spcBef>
              <a:spcAft>
                <a:spcPct val="0"/>
              </a:spcAft>
              <a:buClr>
                <a:schemeClr val="tx1"/>
              </a:buClr>
              <a:buSzTx/>
              <a:buFont typeface="Wingdings" pitchFamily="2" charset="2"/>
              <a:buNone/>
              <a:tabLst/>
              <a:defRPr/>
            </a:pPr>
            <a:r>
              <a:rPr kumimoji="1" lang="sr-Cyrl-RS" sz="1800" b="0" i="0" u="none" strike="noStrike" kern="0" cap="none" spc="0" normalizeH="0" baseline="0" noProof="0" dirty="0" smtClean="0">
                <a:ln>
                  <a:noFill/>
                </a:ln>
                <a:solidFill>
                  <a:schemeClr val="tx1"/>
                </a:solidFill>
                <a:effectLst/>
                <a:uLnTx/>
                <a:uFillTx/>
                <a:latin typeface="+mn-lt"/>
                <a:ea typeface="+mn-ea"/>
                <a:cs typeface="+mn-cs"/>
              </a:rPr>
              <a:t>индикација </a:t>
            </a:r>
            <a:r>
              <a:rPr kumimoji="1" lang="en-US" sz="1800" b="0" i="0" u="none" strike="noStrike" kern="0" cap="none" spc="0" normalizeH="0" baseline="0" noProof="0" dirty="0" smtClean="0">
                <a:ln>
                  <a:noFill/>
                </a:ln>
                <a:solidFill>
                  <a:schemeClr val="tx1"/>
                </a:solidFill>
                <a:effectLst/>
                <a:uLnTx/>
                <a:uFillTx/>
                <a:latin typeface="+mn-lt"/>
                <a:ea typeface="+mn-ea"/>
                <a:cs typeface="+mn-cs"/>
              </a:rPr>
              <a:t>= 1</a:t>
            </a:r>
            <a:r>
              <a:rPr kumimoji="1" lang="sr-Cyrl-RS" sz="1800" b="0" i="0" u="none" strike="noStrike" kern="0" cap="none" spc="0" normalizeH="0" baseline="0" noProof="0" dirty="0" smtClean="0">
                <a:ln>
                  <a:noFill/>
                </a:ln>
                <a:solidFill>
                  <a:schemeClr val="tx1"/>
                </a:solidFill>
                <a:effectLst/>
                <a:uLnTx/>
                <a:uFillTx/>
                <a:latin typeface="+mn-lt"/>
                <a:ea typeface="+mn-ea"/>
                <a:cs typeface="+mn-cs"/>
              </a:rPr>
              <a:t> ако је индикација за примену варфарина дубока венска тромбоза или плућна емболија</a:t>
            </a:r>
            <a:r>
              <a:rPr kumimoji="1" lang="en-US" sz="1800" b="0" i="0" u="none" strike="noStrike" kern="0" cap="none" spc="0" normalizeH="0" baseline="0" noProof="0" dirty="0" smtClean="0">
                <a:ln>
                  <a:noFill/>
                </a:ln>
                <a:solidFill>
                  <a:schemeClr val="tx1"/>
                </a:solidFill>
                <a:effectLst/>
                <a:uLnTx/>
                <a:uFillTx/>
                <a:latin typeface="+mn-lt"/>
                <a:ea typeface="+mn-ea"/>
                <a:cs typeface="+mn-cs"/>
              </a:rPr>
              <a:t>, </a:t>
            </a:r>
            <a:r>
              <a:rPr kumimoji="1" lang="sr-Cyrl-RS" sz="1800" b="0" i="0" u="none" strike="noStrike" kern="0" cap="none" spc="0" normalizeH="0" baseline="0" noProof="0" dirty="0" smtClean="0">
                <a:ln>
                  <a:noFill/>
                </a:ln>
                <a:solidFill>
                  <a:schemeClr val="tx1"/>
                </a:solidFill>
                <a:effectLst/>
                <a:uLnTx/>
                <a:uFillTx/>
                <a:latin typeface="+mn-lt"/>
                <a:ea typeface="+mn-ea"/>
                <a:cs typeface="+mn-cs"/>
              </a:rPr>
              <a:t>остали 0</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a:xfrm>
            <a:off x="467544" y="304800"/>
            <a:ext cx="8136904" cy="1143000"/>
          </a:xfrm>
          <a:noFill/>
          <a:ln/>
        </p:spPr>
        <p:txBody>
          <a:bodyPr>
            <a:normAutofit fontScale="90000"/>
          </a:bodyPr>
          <a:lstStyle/>
          <a:p>
            <a:pPr lvl="3"/>
            <a:r>
              <a:rPr lang="sr-Cyrl-CS" sz="4000" b="1" dirty="0">
                <a:latin typeface="+mn-lt"/>
              </a:rPr>
              <a:t>Варфарин</a:t>
            </a:r>
            <a:r>
              <a:rPr lang="ru-RU" sz="4000" b="1" dirty="0">
                <a:latin typeface="+mn-lt"/>
              </a:rPr>
              <a:t> </a:t>
            </a:r>
            <a:br>
              <a:rPr lang="ru-RU" sz="4000" b="1" dirty="0">
                <a:latin typeface="+mn-lt"/>
              </a:rPr>
            </a:br>
            <a:r>
              <a:rPr lang="ru-RU" sz="3100" dirty="0">
                <a:latin typeface="+mn-lt"/>
              </a:rPr>
              <a:t>- </a:t>
            </a:r>
            <a:r>
              <a:rPr lang="sr-Cyrl-RS" sz="3100" dirty="0" smtClean="0">
                <a:latin typeface="+mn-lt"/>
              </a:rPr>
              <a:t>израчунавање ударне дозе за прва 3 дана* -</a:t>
            </a:r>
            <a:endParaRPr lang="en-US" sz="3100" dirty="0">
              <a:latin typeface="+mn-lt"/>
            </a:endParaRPr>
          </a:p>
        </p:txBody>
      </p:sp>
      <p:sp>
        <p:nvSpPr>
          <p:cNvPr id="129027" name="Rectangle 3"/>
          <p:cNvSpPr>
            <a:spLocks noGrp="1" noChangeArrowheads="1"/>
          </p:cNvSpPr>
          <p:nvPr>
            <p:ph type="body" idx="1"/>
          </p:nvPr>
        </p:nvSpPr>
        <p:spPr>
          <a:xfrm>
            <a:off x="611560" y="1556792"/>
            <a:ext cx="8219256" cy="4896544"/>
          </a:xfrm>
        </p:spPr>
        <p:txBody>
          <a:bodyPr>
            <a:normAutofit fontScale="85000" lnSpcReduction="20000"/>
          </a:bodyPr>
          <a:lstStyle/>
          <a:p>
            <a:pPr>
              <a:buNone/>
            </a:pPr>
            <a:r>
              <a:rPr lang="sr-Cyrl-RS" b="1" dirty="0" smtClean="0"/>
              <a:t>Ударна доза за 1. дан: </a:t>
            </a:r>
            <a:r>
              <a:rPr lang="en-US" dirty="0" smtClean="0"/>
              <a:t>(LD3-D) x 1.5 + D</a:t>
            </a:r>
            <a:endParaRPr lang="sr-Cyrl-RS" b="1" dirty="0" smtClean="0"/>
          </a:p>
          <a:p>
            <a:pPr>
              <a:buNone/>
            </a:pPr>
            <a:r>
              <a:rPr lang="sr-Cyrl-RS" b="1" dirty="0" smtClean="0"/>
              <a:t>Ударна доза за 2. дан: </a:t>
            </a:r>
            <a:r>
              <a:rPr lang="en-US" dirty="0" smtClean="0"/>
              <a:t>((LD3-D) x 1 + D</a:t>
            </a:r>
            <a:endParaRPr lang="sr-Cyrl-RS" b="1" dirty="0" smtClean="0"/>
          </a:p>
          <a:p>
            <a:pPr>
              <a:buNone/>
            </a:pPr>
            <a:r>
              <a:rPr lang="sr-Cyrl-RS" b="1" dirty="0" smtClean="0"/>
              <a:t>Ударна доза за 3. дан: </a:t>
            </a:r>
            <a:r>
              <a:rPr lang="en-US" dirty="0" smtClean="0"/>
              <a:t>(LD3-D) x 0.5 + D</a:t>
            </a:r>
            <a:endParaRPr lang="sr-Cyrl-RS" b="1" dirty="0" smtClean="0"/>
          </a:p>
          <a:p>
            <a:pPr>
              <a:buNone/>
            </a:pPr>
            <a:endParaRPr lang="en-US" dirty="0" smtClean="0"/>
          </a:p>
          <a:p>
            <a:pPr>
              <a:buNone/>
            </a:pPr>
            <a:r>
              <a:rPr lang="en-US" dirty="0" smtClean="0"/>
              <a:t>D</a:t>
            </a:r>
            <a:r>
              <a:rPr lang="sr-Cyrl-RS" dirty="0" smtClean="0"/>
              <a:t> – дневна доза </a:t>
            </a:r>
            <a:r>
              <a:rPr lang="sr-Cyrl-RS" dirty="0" smtClean="0">
                <a:solidFill>
                  <a:srgbClr val="003D62"/>
                </a:solidFill>
              </a:rPr>
              <a:t>варфарина </a:t>
            </a:r>
            <a:r>
              <a:rPr lang="en-US" dirty="0" smtClean="0">
                <a:solidFill>
                  <a:srgbClr val="003D62"/>
                </a:solidFill>
              </a:rPr>
              <a:t>(mg) </a:t>
            </a:r>
            <a:r>
              <a:rPr lang="sr-Cyrl-RS" dirty="0" smtClean="0">
                <a:solidFill>
                  <a:srgbClr val="003D62"/>
                </a:solidFill>
              </a:rPr>
              <a:t>израчуната преко </a:t>
            </a:r>
            <a:r>
              <a:rPr lang="en-US" dirty="0" smtClean="0"/>
              <a:t>IWPC </a:t>
            </a:r>
            <a:r>
              <a:rPr lang="sr-Cyrl-RS" dirty="0" smtClean="0"/>
              <a:t>алгоритма</a:t>
            </a:r>
          </a:p>
          <a:p>
            <a:pPr>
              <a:buNone/>
            </a:pPr>
            <a:r>
              <a:rPr lang="en-US" dirty="0" smtClean="0"/>
              <a:t>LD3 </a:t>
            </a:r>
            <a:r>
              <a:rPr lang="sr-Cyrl-RS" dirty="0" smtClean="0"/>
              <a:t>-</a:t>
            </a:r>
            <a:r>
              <a:rPr lang="en-US" dirty="0" smtClean="0"/>
              <a:t> </a:t>
            </a:r>
            <a:r>
              <a:rPr lang="sr-Cyrl-RS" dirty="0" smtClean="0"/>
              <a:t>ударна доза за примену током 3 дана</a:t>
            </a:r>
            <a:endParaRPr lang="en-US" dirty="0" smtClean="0"/>
          </a:p>
          <a:p>
            <a:pPr>
              <a:buNone/>
            </a:pPr>
            <a:endParaRPr lang="en-US" b="1" dirty="0" smtClean="0"/>
          </a:p>
          <a:p>
            <a:pPr>
              <a:buNone/>
            </a:pPr>
            <a:r>
              <a:rPr lang="en-US" b="1" dirty="0" smtClean="0"/>
              <a:t>LD3 = D / (1 - e</a:t>
            </a:r>
            <a:r>
              <a:rPr lang="en-US" b="1" baseline="30000" dirty="0" smtClean="0"/>
              <a:t>-k</a:t>
            </a:r>
            <a:r>
              <a:rPr lang="el-GR" b="1" baseline="30000" dirty="0" smtClean="0">
                <a:latin typeface="Calibri"/>
              </a:rPr>
              <a:t>τ</a:t>
            </a:r>
            <a:r>
              <a:rPr lang="en-US" b="1" dirty="0" smtClean="0"/>
              <a:t>)(1 + e</a:t>
            </a:r>
            <a:r>
              <a:rPr lang="en-US" b="1" baseline="30000" dirty="0" smtClean="0"/>
              <a:t>-k</a:t>
            </a:r>
            <a:r>
              <a:rPr lang="el-GR" b="1" baseline="30000" dirty="0" smtClean="0">
                <a:latin typeface="Calibri"/>
              </a:rPr>
              <a:t>τ</a:t>
            </a:r>
            <a:r>
              <a:rPr lang="en-US" b="1" baseline="30000" dirty="0" smtClean="0">
                <a:latin typeface="Calibri"/>
              </a:rPr>
              <a:t> </a:t>
            </a:r>
            <a:r>
              <a:rPr lang="en-US" b="1" dirty="0" smtClean="0"/>
              <a:t>+ e</a:t>
            </a:r>
            <a:r>
              <a:rPr lang="en-US" b="1" baseline="30000" dirty="0" smtClean="0"/>
              <a:t>-2k</a:t>
            </a:r>
            <a:r>
              <a:rPr lang="el-GR" b="1" baseline="30000" dirty="0" smtClean="0">
                <a:latin typeface="Calibri"/>
              </a:rPr>
              <a:t>τ</a:t>
            </a:r>
            <a:r>
              <a:rPr lang="en-US" b="1" dirty="0" smtClean="0"/>
              <a:t>)</a:t>
            </a:r>
          </a:p>
          <a:p>
            <a:pPr>
              <a:buNone/>
            </a:pPr>
            <a:endParaRPr lang="en-US" dirty="0" smtClean="0">
              <a:latin typeface="Calibri"/>
            </a:endParaRPr>
          </a:p>
          <a:p>
            <a:pPr>
              <a:buNone/>
            </a:pPr>
            <a:r>
              <a:rPr lang="en-US" dirty="0" smtClean="0">
                <a:latin typeface="Calibri"/>
              </a:rPr>
              <a:t>k</a:t>
            </a:r>
            <a:r>
              <a:rPr lang="sr-Cyrl-RS" dirty="0" smtClean="0">
                <a:latin typeface="Calibri"/>
              </a:rPr>
              <a:t> </a:t>
            </a:r>
            <a:r>
              <a:rPr lang="en-US" dirty="0" smtClean="0">
                <a:latin typeface="Calibri"/>
              </a:rPr>
              <a:t>– </a:t>
            </a:r>
            <a:r>
              <a:rPr lang="sr-Cyrl-RS" dirty="0" smtClean="0">
                <a:latin typeface="Calibri"/>
              </a:rPr>
              <a:t>константа елиминације варфарина према </a:t>
            </a:r>
            <a:r>
              <a:rPr lang="en-US" i="1" dirty="0" smtClean="0"/>
              <a:t>CYP2C9 </a:t>
            </a:r>
            <a:r>
              <a:rPr lang="sr-Cyrl-RS" dirty="0" smtClean="0"/>
              <a:t>генотиповима:</a:t>
            </a:r>
            <a:r>
              <a:rPr lang="en-US" i="1" dirty="0" smtClean="0"/>
              <a:t> *1/*1 </a:t>
            </a:r>
            <a:r>
              <a:rPr lang="en-US" dirty="0" smtClean="0"/>
              <a:t>= 0.0189/h, </a:t>
            </a:r>
            <a:r>
              <a:rPr lang="en-US" i="1" dirty="0" smtClean="0"/>
              <a:t>*1/*2 </a:t>
            </a:r>
            <a:r>
              <a:rPr lang="en-US" dirty="0" smtClean="0"/>
              <a:t>= 0.0158/h, </a:t>
            </a:r>
            <a:r>
              <a:rPr lang="en-US" i="1" dirty="0" smtClean="0"/>
              <a:t>*1/*3 </a:t>
            </a:r>
            <a:r>
              <a:rPr lang="en-US" dirty="0" smtClean="0"/>
              <a:t>= 0.0132/h, </a:t>
            </a:r>
            <a:r>
              <a:rPr lang="en-US" i="1" dirty="0" smtClean="0"/>
              <a:t>*2/*2 =</a:t>
            </a:r>
            <a:r>
              <a:rPr lang="sr-Cyrl-RS" i="1" dirty="0" smtClean="0"/>
              <a:t> </a:t>
            </a:r>
            <a:r>
              <a:rPr lang="en-US" dirty="0" smtClean="0"/>
              <a:t>0.0130/h, *2/*3 = 0.009/h</a:t>
            </a:r>
          </a:p>
          <a:p>
            <a:pPr>
              <a:buNone/>
            </a:pPr>
            <a:r>
              <a:rPr lang="el-GR" dirty="0" smtClean="0"/>
              <a:t>τ</a:t>
            </a:r>
            <a:r>
              <a:rPr lang="sr-Cyrl-RS" dirty="0" smtClean="0"/>
              <a:t> – дозни интервал</a:t>
            </a:r>
            <a:r>
              <a:rPr lang="en-US" dirty="0" smtClean="0"/>
              <a:t> (24h)</a:t>
            </a:r>
          </a:p>
          <a:p>
            <a:pPr>
              <a:buNone/>
            </a:pPr>
            <a:endParaRPr lang="sr-Cyrl-RS" dirty="0" smtClean="0"/>
          </a:p>
          <a:p>
            <a:pPr>
              <a:buNone/>
            </a:pPr>
            <a:r>
              <a:rPr lang="sr-Cyrl-RS" sz="2100" dirty="0" smtClean="0"/>
              <a:t>* </a:t>
            </a:r>
            <a:r>
              <a:rPr lang="en-US" sz="2100" dirty="0" err="1" smtClean="0"/>
              <a:t>Pirmohamed</a:t>
            </a:r>
            <a:r>
              <a:rPr lang="en-US" sz="2100" dirty="0" smtClean="0"/>
              <a:t> M, et al. A randomized trial of genotype-guided dosing of </a:t>
            </a:r>
            <a:r>
              <a:rPr lang="en-US" sz="2100" dirty="0" err="1" smtClean="0"/>
              <a:t>warfarin</a:t>
            </a:r>
            <a:r>
              <a:rPr lang="en-US" sz="2100" dirty="0" smtClean="0"/>
              <a:t>. N </a:t>
            </a:r>
            <a:r>
              <a:rPr lang="en-US" sz="2100" dirty="0" err="1" smtClean="0"/>
              <a:t>Engl</a:t>
            </a:r>
            <a:r>
              <a:rPr lang="en-US" sz="2100" dirty="0" smtClean="0"/>
              <a:t> J Med. 2013;369(24):2294-303.</a:t>
            </a:r>
            <a:endParaRPr lang="sr-Cyrl-RS" sz="2100" dirty="0" smtClean="0"/>
          </a:p>
          <a:p>
            <a:pPr>
              <a:buNone/>
            </a:pPr>
            <a:endParaRPr lang="sr-Cyrl-RS"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CS" b="1" dirty="0" smtClean="0">
                <a:solidFill>
                  <a:srgbClr val="D60093"/>
                </a:solidFill>
              </a:rPr>
              <a:t>Фармакогенетика </a:t>
            </a:r>
            <a:r>
              <a:rPr lang="en-US" b="1" i="1" dirty="0" smtClean="0">
                <a:solidFill>
                  <a:srgbClr val="D60093"/>
                </a:solidFill>
              </a:rPr>
              <a:t>CYP</a:t>
            </a:r>
            <a:r>
              <a:rPr lang="sr-Cyrl-CS" b="1" i="1" dirty="0" smtClean="0">
                <a:solidFill>
                  <a:srgbClr val="D60093"/>
                </a:solidFill>
              </a:rPr>
              <a:t>2</a:t>
            </a:r>
            <a:r>
              <a:rPr lang="en-US" b="1" i="1" dirty="0" smtClean="0">
                <a:solidFill>
                  <a:srgbClr val="D60093"/>
                </a:solidFill>
              </a:rPr>
              <a:t>C</a:t>
            </a:r>
            <a:r>
              <a:rPr lang="sr-Cyrl-CS" b="1" i="1" dirty="0" smtClean="0">
                <a:solidFill>
                  <a:srgbClr val="D60093"/>
                </a:solidFill>
              </a:rPr>
              <a:t>19</a:t>
            </a:r>
            <a:endParaRPr lang="en-US" b="1" i="1" dirty="0">
              <a:solidFill>
                <a:srgbClr val="D60093"/>
              </a:solidFill>
            </a:endParaRPr>
          </a:p>
        </p:txBody>
      </p:sp>
      <p:sp>
        <p:nvSpPr>
          <p:cNvPr id="4" name="Content Placeholder 2"/>
          <p:cNvSpPr>
            <a:spLocks noGrp="1"/>
          </p:cNvSpPr>
          <p:nvPr>
            <p:ph idx="1"/>
          </p:nvPr>
        </p:nvSpPr>
        <p:spPr>
          <a:xfrm>
            <a:off x="457200" y="1600200"/>
            <a:ext cx="8229600" cy="4709120"/>
          </a:xfrm>
        </p:spPr>
        <p:txBody>
          <a:bodyPr>
            <a:normAutofit fontScale="92500"/>
          </a:bodyPr>
          <a:lstStyle/>
          <a:p>
            <a:r>
              <a:rPr lang="sr-Cyrl-CS" sz="2000" dirty="0" smtClean="0"/>
              <a:t>Ген:</a:t>
            </a:r>
          </a:p>
          <a:p>
            <a:pPr lvl="1"/>
            <a:r>
              <a:rPr lang="sr-Cyrl-CS" sz="2000" dirty="0" smtClean="0"/>
              <a:t>Локација: дуги крак хромозома </a:t>
            </a:r>
            <a:r>
              <a:rPr lang="en-US" sz="2000" dirty="0" smtClean="0"/>
              <a:t>1</a:t>
            </a:r>
            <a:r>
              <a:rPr lang="sr-Latn-RS" sz="2000" dirty="0" smtClean="0"/>
              <a:t>0</a:t>
            </a:r>
            <a:r>
              <a:rPr lang="en-US" sz="2000" dirty="0" smtClean="0"/>
              <a:t> (10q23.33)</a:t>
            </a:r>
            <a:r>
              <a:rPr lang="sr-Cyrl-CS" sz="2000" dirty="0" smtClean="0"/>
              <a:t>, величина: </a:t>
            </a:r>
            <a:r>
              <a:rPr lang="sr-Latn-RS" sz="2000" dirty="0" smtClean="0"/>
              <a:t>90,6</a:t>
            </a:r>
            <a:r>
              <a:rPr lang="en-US" sz="2000" dirty="0" smtClean="0"/>
              <a:t> k</a:t>
            </a:r>
            <a:r>
              <a:rPr lang="sr-Latn-RS" sz="2000" dirty="0" smtClean="0"/>
              <a:t>b</a:t>
            </a:r>
            <a:endParaRPr lang="sr-Cyrl-CS" sz="2000" dirty="0" smtClean="0"/>
          </a:p>
          <a:p>
            <a:pPr lvl="1"/>
            <a:r>
              <a:rPr lang="sr-Cyrl-CS" sz="2000" dirty="0" smtClean="0"/>
              <a:t>Продукт:  протеин од </a:t>
            </a:r>
            <a:r>
              <a:rPr lang="sr-Latn-RS" sz="2000" dirty="0" smtClean="0"/>
              <a:t>490</a:t>
            </a:r>
            <a:r>
              <a:rPr lang="sr-Cyrl-CS" sz="2000" dirty="0" smtClean="0"/>
              <a:t>аа – </a:t>
            </a:r>
            <a:r>
              <a:rPr lang="en-US" sz="2000" dirty="0" smtClean="0"/>
              <a:t>CYP</a:t>
            </a:r>
            <a:r>
              <a:rPr lang="sr-Latn-RS" sz="2000" dirty="0" smtClean="0"/>
              <a:t>2C19</a:t>
            </a:r>
            <a:r>
              <a:rPr lang="sr-Cyrl-CS" sz="2000" dirty="0" smtClean="0"/>
              <a:t> ензим </a:t>
            </a:r>
          </a:p>
          <a:p>
            <a:r>
              <a:rPr lang="sr-Cyrl-CS" sz="2000" dirty="0" smtClean="0"/>
              <a:t>Полиморфизам:</a:t>
            </a:r>
            <a:endParaRPr lang="en-US" sz="2000" dirty="0" smtClean="0"/>
          </a:p>
          <a:p>
            <a:pPr lvl="1"/>
            <a:r>
              <a:rPr lang="en-US" sz="2000" dirty="0" smtClean="0"/>
              <a:t>37 </a:t>
            </a:r>
            <a:r>
              <a:rPr lang="sr-Cyrl-CS" sz="2000" dirty="0" smtClean="0"/>
              <a:t>варијантних алела </a:t>
            </a:r>
            <a:r>
              <a:rPr lang="en-US" sz="2000" dirty="0" smtClean="0"/>
              <a:t>(</a:t>
            </a:r>
            <a:r>
              <a:rPr lang="en-US" sz="2000" u="sng" dirty="0" smtClean="0"/>
              <a:t>https://www.pharmvar.org/gene/CYP2C19</a:t>
            </a:r>
            <a:r>
              <a:rPr lang="en-US" sz="2000" dirty="0" smtClean="0"/>
              <a:t>)</a:t>
            </a:r>
            <a:r>
              <a:rPr lang="sr-Cyrl-CS" sz="2000" dirty="0" smtClean="0"/>
              <a:t>:</a:t>
            </a:r>
          </a:p>
          <a:p>
            <a:pPr lvl="2"/>
            <a:r>
              <a:rPr lang="sr-Cyrl-RS" sz="1900" dirty="0" smtClean="0"/>
              <a:t>ензим нема функцију код носилаца </a:t>
            </a:r>
            <a:r>
              <a:rPr lang="en-US" sz="1900" dirty="0" smtClean="0"/>
              <a:t>12 </a:t>
            </a:r>
            <a:r>
              <a:rPr lang="sr-Cyrl-RS" sz="1900" dirty="0" smtClean="0"/>
              <a:t>алела, укључујући </a:t>
            </a:r>
            <a:r>
              <a:rPr lang="en-US" sz="1900" dirty="0" smtClean="0"/>
              <a:t>*2,</a:t>
            </a:r>
            <a:r>
              <a:rPr lang="sr-Cyrl-CS" sz="1900" i="1" dirty="0" smtClean="0"/>
              <a:t>*</a:t>
            </a:r>
            <a:r>
              <a:rPr lang="sr-Cyrl-RS" sz="1900" i="1" dirty="0" smtClean="0"/>
              <a:t>3, *4, *5</a:t>
            </a:r>
            <a:endParaRPr lang="sr-Cyrl-RS" sz="1900" dirty="0" smtClean="0"/>
          </a:p>
          <a:p>
            <a:pPr lvl="2"/>
            <a:r>
              <a:rPr lang="sr-Cyrl-RS" sz="1900" dirty="0" smtClean="0"/>
              <a:t>функција ензима је смањена код носилаца </a:t>
            </a:r>
            <a:r>
              <a:rPr lang="en-US" sz="1900" dirty="0" smtClean="0"/>
              <a:t>6 </a:t>
            </a:r>
            <a:r>
              <a:rPr lang="sr-Cyrl-RS" sz="1900" dirty="0" smtClean="0"/>
              <a:t>алела, укључујући </a:t>
            </a:r>
            <a:r>
              <a:rPr lang="sr-Cyrl-RS" sz="1900" i="1" dirty="0" smtClean="0"/>
              <a:t>*9, *10, *</a:t>
            </a:r>
            <a:r>
              <a:rPr lang="en-US" sz="1900" i="1" dirty="0" smtClean="0"/>
              <a:t>16, *19</a:t>
            </a:r>
            <a:endParaRPr lang="sr-Cyrl-RS" sz="1900" i="1" dirty="0" smtClean="0"/>
          </a:p>
          <a:p>
            <a:pPr lvl="2"/>
            <a:r>
              <a:rPr lang="sr-Cyrl-RS" sz="1900" dirty="0" smtClean="0"/>
              <a:t>функција ензима је повећана код носилаца алела </a:t>
            </a:r>
            <a:r>
              <a:rPr lang="en-US" sz="1900" i="1" dirty="0" smtClean="0"/>
              <a:t>*17</a:t>
            </a:r>
            <a:endParaRPr lang="sr-Cyrl-CS" sz="2000" i="1" dirty="0" smtClean="0"/>
          </a:p>
          <a:p>
            <a:pPr lvl="1"/>
            <a:r>
              <a:rPr lang="sr-Cyrl-RS" sz="2000" dirty="0" smtClean="0"/>
              <a:t>по </a:t>
            </a:r>
            <a:r>
              <a:rPr lang="sr-Cyrl-CS" sz="2000" dirty="0" smtClean="0"/>
              <a:t>значају и учесталости издвајају се:</a:t>
            </a:r>
          </a:p>
          <a:p>
            <a:pPr lvl="2"/>
            <a:r>
              <a:rPr lang="en-US" sz="1800" i="1" dirty="0" smtClean="0"/>
              <a:t>CYP2C19*2</a:t>
            </a:r>
            <a:r>
              <a:rPr lang="sr-Cyrl-CS" sz="1800" dirty="0" smtClean="0"/>
              <a:t> (</a:t>
            </a:r>
            <a:r>
              <a:rPr lang="sr-Latn-RS" sz="1800" dirty="0" smtClean="0"/>
              <a:t>681</a:t>
            </a:r>
            <a:r>
              <a:rPr lang="en-US" sz="1800" dirty="0" smtClean="0"/>
              <a:t>G&gt;A</a:t>
            </a:r>
            <a:r>
              <a:rPr lang="sr-Cyrl-RS" sz="1800" dirty="0" smtClean="0"/>
              <a:t>/</a:t>
            </a:r>
            <a:r>
              <a:rPr lang="en-US" sz="1800" dirty="0" smtClean="0"/>
              <a:t>C</a:t>
            </a:r>
            <a:r>
              <a:rPr lang="sr-Cyrl-CS" sz="1800" dirty="0" smtClean="0"/>
              <a:t>, </a:t>
            </a:r>
            <a:r>
              <a:rPr lang="en-US" sz="1800" dirty="0" smtClean="0"/>
              <a:t>rs4244285</a:t>
            </a:r>
            <a:r>
              <a:rPr lang="sr-Cyrl-CS" sz="1800" dirty="0" smtClean="0"/>
              <a:t>) </a:t>
            </a:r>
          </a:p>
          <a:p>
            <a:pPr lvl="3"/>
            <a:r>
              <a:rPr lang="sr-Cyrl-CS" dirty="0" smtClean="0"/>
              <a:t>Ефекат: одсуство активности</a:t>
            </a:r>
            <a:r>
              <a:rPr lang="en-US" dirty="0" smtClean="0"/>
              <a:t>, MAF (EUR): 0.18 (A)</a:t>
            </a:r>
          </a:p>
          <a:p>
            <a:pPr lvl="2"/>
            <a:r>
              <a:rPr lang="en-US" sz="1800" i="1" dirty="0" smtClean="0"/>
              <a:t>CYP2C19*17</a:t>
            </a:r>
            <a:r>
              <a:rPr lang="en-US" sz="1800" dirty="0" smtClean="0"/>
              <a:t> </a:t>
            </a:r>
            <a:r>
              <a:rPr lang="sr-Cyrl-RS" sz="1800" dirty="0" smtClean="0"/>
              <a:t> (</a:t>
            </a:r>
            <a:r>
              <a:rPr lang="en-US" sz="1800" dirty="0" smtClean="0"/>
              <a:t>-806C&gt;T</a:t>
            </a:r>
            <a:r>
              <a:rPr lang="sr-Cyrl-CS" sz="1800" dirty="0" smtClean="0"/>
              <a:t>, </a:t>
            </a:r>
            <a:r>
              <a:rPr lang="en-US" sz="1800" dirty="0" smtClean="0"/>
              <a:t>rs12248560)</a:t>
            </a:r>
            <a:r>
              <a:rPr lang="sr-Cyrl-CS" sz="1800" dirty="0" smtClean="0"/>
              <a:t> </a:t>
            </a:r>
          </a:p>
          <a:p>
            <a:pPr lvl="3"/>
            <a:r>
              <a:rPr lang="sr-Cyrl-CS" dirty="0" smtClean="0"/>
              <a:t>Ефекат: повећана активност, </a:t>
            </a:r>
            <a:r>
              <a:rPr lang="en-US" dirty="0" smtClean="0"/>
              <a:t>MAF (EUR): 0.</a:t>
            </a:r>
            <a:r>
              <a:rPr lang="sr-Cyrl-RS" dirty="0" smtClean="0"/>
              <a:t>22</a:t>
            </a:r>
            <a:r>
              <a:rPr lang="en-US" dirty="0" smtClean="0"/>
              <a:t> (</a:t>
            </a:r>
            <a:r>
              <a:rPr lang="sr-Cyrl-RS" dirty="0" smtClean="0"/>
              <a:t>Т</a:t>
            </a:r>
            <a:r>
              <a:rPr lang="en-US" dirty="0" smtClean="0"/>
              <a:t>)</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CS" sz="4000" b="1" dirty="0" smtClean="0"/>
              <a:t>Клопидогрел</a:t>
            </a:r>
            <a:r>
              <a:rPr lang="ru-RU" sz="4000" dirty="0" smtClean="0"/>
              <a:t> </a:t>
            </a:r>
            <a:r>
              <a:rPr lang="ru-RU" dirty="0" smtClean="0"/>
              <a:t/>
            </a:r>
            <a:br>
              <a:rPr lang="ru-RU" dirty="0" smtClean="0"/>
            </a:br>
            <a:r>
              <a:rPr lang="ru-RU" sz="3100" dirty="0" smtClean="0"/>
              <a:t>- пример клиничке примене -</a:t>
            </a:r>
            <a:endParaRPr lang="en-US" sz="3100" dirty="0"/>
          </a:p>
        </p:txBody>
      </p:sp>
      <p:sp>
        <p:nvSpPr>
          <p:cNvPr id="3" name="Content Placeholder 2"/>
          <p:cNvSpPr>
            <a:spLocks noGrp="1"/>
          </p:cNvSpPr>
          <p:nvPr>
            <p:ph idx="1"/>
          </p:nvPr>
        </p:nvSpPr>
        <p:spPr>
          <a:xfrm>
            <a:off x="683568" y="1628800"/>
            <a:ext cx="8064896" cy="4752528"/>
          </a:xfrm>
        </p:spPr>
        <p:txBody>
          <a:bodyPr>
            <a:normAutofit fontScale="92500"/>
          </a:bodyPr>
          <a:lstStyle/>
          <a:p>
            <a:r>
              <a:rPr lang="sr-Cyrl-RS" dirty="0" smtClean="0"/>
              <a:t>Изражене интер-индивидуалне разлике у одговору на лек </a:t>
            </a:r>
          </a:p>
          <a:p>
            <a:pPr lvl="1"/>
            <a:r>
              <a:rPr lang="sr-Cyrl-RS" dirty="0" smtClean="0"/>
              <a:t>акутни коронарни синдром, недавни инфаркт миокарда или мозга, болест периферних артерија</a:t>
            </a:r>
          </a:p>
          <a:p>
            <a:r>
              <a:rPr lang="sr-Cyrl-RS" dirty="0" smtClean="0"/>
              <a:t>Опасна нежељена дејства </a:t>
            </a:r>
          </a:p>
          <a:p>
            <a:pPr lvl="1"/>
            <a:r>
              <a:rPr lang="sr-Cyrl-RS" dirty="0" smtClean="0"/>
              <a:t>крвављење</a:t>
            </a:r>
          </a:p>
          <a:p>
            <a:pPr lvl="1"/>
            <a:r>
              <a:rPr lang="sr-Cyrl-RS" dirty="0" smtClean="0"/>
              <a:t>тромботичка тромбоцитопеничка пурпура</a:t>
            </a:r>
          </a:p>
          <a:p>
            <a:pPr lvl="1"/>
            <a:r>
              <a:rPr lang="sr-Cyrl-RS" dirty="0" smtClean="0"/>
              <a:t>резистенција на клопидогрел</a:t>
            </a:r>
          </a:p>
          <a:p>
            <a:r>
              <a:rPr lang="sr-Cyrl-RS" dirty="0" smtClean="0"/>
              <a:t>Веза између генотипа и фенотипа</a:t>
            </a:r>
          </a:p>
          <a:p>
            <a:pPr lvl="1"/>
            <a:r>
              <a:rPr lang="sr-Cyrl-RS" dirty="0" smtClean="0"/>
              <a:t>активира се полиморфним ензимом </a:t>
            </a:r>
            <a:r>
              <a:rPr lang="en-US" dirty="0" smtClean="0"/>
              <a:t>CYP2C19</a:t>
            </a:r>
            <a:endParaRPr lang="sr-Cyrl-RS" dirty="0" smtClean="0"/>
          </a:p>
          <a:p>
            <a:r>
              <a:rPr lang="sr-Cyrl-RS" dirty="0" smtClean="0"/>
              <a:t>Класично дозирање - ''</a:t>
            </a:r>
            <a:r>
              <a:rPr lang="en-US" i="1" dirty="0" smtClean="0"/>
              <a:t>one drug/dose fits all</a:t>
            </a:r>
            <a:r>
              <a:rPr lang="en-US" dirty="0" smtClean="0"/>
              <a:t>'' </a:t>
            </a:r>
            <a:r>
              <a:rPr lang="sr-Cyrl-RS" dirty="0" smtClean="0"/>
              <a:t>приступ:</a:t>
            </a:r>
          </a:p>
          <a:p>
            <a:pPr lvl="1"/>
            <a:r>
              <a:rPr lang="sr-Cyrl-RS" dirty="0" smtClean="0"/>
              <a:t>ударна доза 75-325</a:t>
            </a:r>
            <a:r>
              <a:rPr lang="en-US" dirty="0" smtClean="0"/>
              <a:t>mg </a:t>
            </a:r>
            <a:r>
              <a:rPr lang="sr-Cyrl-RS" dirty="0" smtClean="0"/>
              <a:t>дневно</a:t>
            </a:r>
          </a:p>
          <a:p>
            <a:pPr lvl="1"/>
            <a:r>
              <a:rPr lang="sr-Cyrl-RS" dirty="0" smtClean="0"/>
              <a:t>доза одржавања 75</a:t>
            </a:r>
            <a:r>
              <a:rPr lang="en-US" dirty="0" smtClean="0"/>
              <a:t>mg </a:t>
            </a:r>
            <a:r>
              <a:rPr lang="sr-Cyrl-RS" dirty="0" smtClean="0"/>
              <a:t>дневно</a:t>
            </a:r>
          </a:p>
          <a:p>
            <a:pPr lvl="1"/>
            <a:endParaRPr lang="en-US"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4" name="Picture 2" descr="Clopidogrel Pathway, Pharmacokinetics diagram"/>
          <p:cNvPicPr>
            <a:picLocks noChangeAspect="1" noChangeArrowheads="1"/>
          </p:cNvPicPr>
          <p:nvPr/>
        </p:nvPicPr>
        <p:blipFill>
          <a:blip r:embed="rId2" cstate="print"/>
          <a:srcRect/>
          <a:stretch>
            <a:fillRect/>
          </a:stretch>
        </p:blipFill>
        <p:spPr bwMode="auto">
          <a:xfrm>
            <a:off x="-1" y="144016"/>
            <a:ext cx="6025892" cy="6453336"/>
          </a:xfrm>
          <a:prstGeom prst="rect">
            <a:avLst/>
          </a:prstGeom>
          <a:noFill/>
        </p:spPr>
      </p:pic>
      <p:sp>
        <p:nvSpPr>
          <p:cNvPr id="5" name="Title 1"/>
          <p:cNvSpPr>
            <a:spLocks noGrp="1"/>
          </p:cNvSpPr>
          <p:nvPr>
            <p:ph type="title"/>
          </p:nvPr>
        </p:nvSpPr>
        <p:spPr>
          <a:xfrm>
            <a:off x="5975648" y="0"/>
            <a:ext cx="3168352" cy="1484784"/>
          </a:xfrm>
        </p:spPr>
        <p:txBody>
          <a:bodyPr>
            <a:normAutofit fontScale="90000"/>
          </a:bodyPr>
          <a:lstStyle/>
          <a:p>
            <a:pPr algn="ctr"/>
            <a:r>
              <a:rPr lang="sr-Cyrl-CS" sz="4000" b="1" dirty="0" smtClean="0"/>
              <a:t>Клопидогрел</a:t>
            </a:r>
            <a:r>
              <a:rPr lang="ru-RU" sz="4000" b="1" dirty="0" smtClean="0"/>
              <a:t/>
            </a:r>
            <a:br>
              <a:rPr lang="ru-RU" sz="4000" b="1" dirty="0" smtClean="0"/>
            </a:br>
            <a:r>
              <a:rPr lang="ru-RU" sz="3200" dirty="0" smtClean="0"/>
              <a:t>- пример клиничке примене -</a:t>
            </a:r>
            <a:endParaRPr lang="en-US" sz="3200" dirty="0"/>
          </a:p>
        </p:txBody>
      </p:sp>
      <p:sp>
        <p:nvSpPr>
          <p:cNvPr id="6" name="Content Placeholder 2"/>
          <p:cNvSpPr>
            <a:spLocks noGrp="1"/>
          </p:cNvSpPr>
          <p:nvPr>
            <p:ph idx="1"/>
          </p:nvPr>
        </p:nvSpPr>
        <p:spPr>
          <a:xfrm>
            <a:off x="5436096" y="5085184"/>
            <a:ext cx="3672408" cy="576064"/>
          </a:xfrm>
        </p:spPr>
        <p:txBody>
          <a:bodyPr/>
          <a:lstStyle/>
          <a:p>
            <a:pPr>
              <a:buNone/>
            </a:pPr>
            <a:r>
              <a:rPr lang="en-US" sz="1800" dirty="0" smtClean="0"/>
              <a:t>	</a:t>
            </a:r>
            <a:r>
              <a:rPr lang="sr-Cyrl-RS" sz="1600" dirty="0" smtClean="0"/>
              <a:t>преузето са: </a:t>
            </a:r>
            <a:r>
              <a:rPr lang="en-US" sz="1600" dirty="0" smtClean="0"/>
              <a:t>M. Whirl-Carrillo, et al. </a:t>
            </a:r>
            <a:r>
              <a:rPr lang="en-US" sz="1600" dirty="0" err="1" smtClean="0"/>
              <a:t>Pharmacogenomics</a:t>
            </a:r>
            <a:r>
              <a:rPr lang="en-US" sz="1600" dirty="0" smtClean="0"/>
              <a:t> Knowledge for Personalized Medicine. </a:t>
            </a:r>
            <a:r>
              <a:rPr lang="en-US" sz="1600" dirty="0" err="1" smtClean="0"/>
              <a:t>Clin</a:t>
            </a:r>
            <a:r>
              <a:rPr lang="en-US" sz="1600" dirty="0" smtClean="0"/>
              <a:t> </a:t>
            </a:r>
            <a:r>
              <a:rPr lang="en-US" sz="1600" dirty="0" err="1" smtClean="0"/>
              <a:t>Pharm</a:t>
            </a:r>
            <a:r>
              <a:rPr lang="en-US" sz="1600" dirty="0" smtClean="0"/>
              <a:t> </a:t>
            </a:r>
            <a:r>
              <a:rPr lang="en-US" sz="1600" dirty="0" err="1" smtClean="0"/>
              <a:t>Ther</a:t>
            </a:r>
            <a:r>
              <a:rPr lang="en-US" sz="1600" dirty="0" smtClean="0"/>
              <a:t> 2012; 92(4): 414-7.</a:t>
            </a:r>
            <a:endParaRPr lang="en-US" sz="16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CS" sz="4000" b="1" dirty="0" smtClean="0"/>
              <a:t>Клопидогрел</a:t>
            </a:r>
            <a:r>
              <a:rPr lang="ru-RU" dirty="0" smtClean="0"/>
              <a:t> </a:t>
            </a:r>
            <a:br>
              <a:rPr lang="ru-RU" dirty="0" smtClean="0"/>
            </a:br>
            <a:r>
              <a:rPr lang="ru-RU" sz="3100" dirty="0" smtClean="0"/>
              <a:t>- пример клиничке примене -</a:t>
            </a:r>
            <a:endParaRPr lang="en-US" sz="3100" dirty="0"/>
          </a:p>
        </p:txBody>
      </p:sp>
      <p:sp>
        <p:nvSpPr>
          <p:cNvPr id="3" name="Content Placeholder 2"/>
          <p:cNvSpPr>
            <a:spLocks noGrp="1"/>
          </p:cNvSpPr>
          <p:nvPr>
            <p:ph idx="1"/>
          </p:nvPr>
        </p:nvSpPr>
        <p:spPr>
          <a:xfrm>
            <a:off x="683568" y="5445224"/>
            <a:ext cx="8064896" cy="864096"/>
          </a:xfrm>
        </p:spPr>
        <p:txBody>
          <a:bodyPr>
            <a:noAutofit/>
          </a:bodyPr>
          <a:lstStyle/>
          <a:p>
            <a:pPr algn="r">
              <a:buNone/>
              <a:tabLst>
                <a:tab pos="6275388" algn="l"/>
              </a:tabLst>
            </a:pPr>
            <a:r>
              <a:rPr lang="en-US" sz="1800" dirty="0" smtClean="0"/>
              <a:t>	* Scott SA, et al. Clinical </a:t>
            </a:r>
            <a:r>
              <a:rPr lang="en-US" sz="1800" dirty="0" err="1" smtClean="0"/>
              <a:t>Pharmacogenetics</a:t>
            </a:r>
            <a:r>
              <a:rPr lang="en-US" sz="1800" dirty="0" smtClean="0"/>
              <a:t> Implementation Consortium guidelines for </a:t>
            </a:r>
            <a:r>
              <a:rPr lang="en-US" sz="1800" dirty="0" err="1" smtClean="0"/>
              <a:t>cytochrome</a:t>
            </a:r>
            <a:r>
              <a:rPr lang="en-US" sz="1800" dirty="0" smtClean="0"/>
              <a:t> P450-2C19 (CYP2C19) genotype and </a:t>
            </a:r>
            <a:r>
              <a:rPr lang="en-US" sz="1800" dirty="0" err="1" smtClean="0"/>
              <a:t>clopidogrel</a:t>
            </a:r>
            <a:r>
              <a:rPr lang="en-US" sz="1800" dirty="0" smtClean="0"/>
              <a:t> therapy. </a:t>
            </a:r>
            <a:r>
              <a:rPr lang="en-US" sz="1800" dirty="0" err="1" smtClean="0"/>
              <a:t>Clin</a:t>
            </a:r>
            <a:r>
              <a:rPr lang="en-US" sz="1800" dirty="0" smtClean="0"/>
              <a:t> </a:t>
            </a:r>
            <a:r>
              <a:rPr lang="en-US" sz="1800" dirty="0" err="1" smtClean="0"/>
              <a:t>Pharmacol</a:t>
            </a:r>
            <a:r>
              <a:rPr lang="en-US" sz="1800" dirty="0" smtClean="0"/>
              <a:t> </a:t>
            </a:r>
            <a:r>
              <a:rPr lang="en-US" sz="1800" dirty="0" err="1" smtClean="0"/>
              <a:t>Ther</a:t>
            </a:r>
            <a:r>
              <a:rPr lang="en-US" sz="1800" dirty="0" smtClean="0"/>
              <a:t>. 2011 Aug;90(2):328-32.</a:t>
            </a:r>
          </a:p>
        </p:txBody>
      </p:sp>
      <p:graphicFrame>
        <p:nvGraphicFramePr>
          <p:cNvPr id="4" name="Table 3"/>
          <p:cNvGraphicFramePr>
            <a:graphicFrameLocks noGrp="1"/>
          </p:cNvGraphicFramePr>
          <p:nvPr/>
        </p:nvGraphicFramePr>
        <p:xfrm>
          <a:off x="755576" y="3068960"/>
          <a:ext cx="8101408" cy="1483360"/>
        </p:xfrm>
        <a:graphic>
          <a:graphicData uri="http://schemas.openxmlformats.org/drawingml/2006/table">
            <a:tbl>
              <a:tblPr firstRow="1" bandRow="1">
                <a:tableStyleId>{2D5ABB26-0587-4C30-8999-92F81FD0307C}</a:tableStyleId>
              </a:tblPr>
              <a:tblGrid>
                <a:gridCol w="2444390"/>
                <a:gridCol w="5657018"/>
              </a:tblGrid>
              <a:tr h="370840">
                <a:tc>
                  <a:txBody>
                    <a:bodyPr/>
                    <a:lstStyle/>
                    <a:p>
                      <a:pPr algn="ctr"/>
                      <a:r>
                        <a:rPr lang="en-US" sz="1800" b="1" kern="1200" baseline="0" dirty="0" smtClean="0">
                          <a:solidFill>
                            <a:schemeClr val="tx1"/>
                          </a:solidFill>
                          <a:latin typeface="+mn-lt"/>
                          <a:ea typeface="+mn-ea"/>
                          <a:cs typeface="+mn-cs"/>
                        </a:rPr>
                        <a:t>CYP2C19</a:t>
                      </a:r>
                      <a:r>
                        <a:rPr lang="sr-Cyrl-RS" sz="1800" b="1" kern="1200" baseline="0" dirty="0" smtClean="0">
                          <a:solidFill>
                            <a:schemeClr val="tx1"/>
                          </a:solidFill>
                          <a:latin typeface="+mn-lt"/>
                          <a:ea typeface="+mn-ea"/>
                          <a:cs typeface="+mn-cs"/>
                        </a:rPr>
                        <a:t> </a:t>
                      </a:r>
                      <a:r>
                        <a:rPr lang="sr-Cyrl-RS" sz="1800" b="1" dirty="0" smtClean="0">
                          <a:latin typeface="+mn-lt"/>
                        </a:rPr>
                        <a:t>генотип</a:t>
                      </a:r>
                      <a:endParaRPr lang="en-US" sz="1800" b="1" dirty="0">
                        <a:latin typeface="+mn-lt"/>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lang="sr-Cyrl-RS" sz="1800" b="1" dirty="0" smtClean="0">
                          <a:latin typeface="+mn-lt"/>
                        </a:rPr>
                        <a:t>Препорука*</a:t>
                      </a:r>
                      <a:endParaRPr lang="en-US" sz="1800" b="1" dirty="0">
                        <a:latin typeface="+mn-lt"/>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r>
              <a:tr h="370840">
                <a:tc>
                  <a:txBody>
                    <a:bodyPr/>
                    <a:lstStyle/>
                    <a:p>
                      <a:pPr algn="ctr"/>
                      <a:r>
                        <a:rPr lang="sr-Cyrl-RS" sz="1800" b="1" i="1" kern="1200" baseline="0" dirty="0" smtClean="0">
                          <a:solidFill>
                            <a:schemeClr val="tx1"/>
                          </a:solidFill>
                          <a:latin typeface="+mn-lt"/>
                          <a:ea typeface="+mn-ea"/>
                          <a:cs typeface="+mn-cs"/>
                        </a:rPr>
                        <a:t>*1/*1, </a:t>
                      </a:r>
                      <a:r>
                        <a:rPr lang="en-US" sz="1800" b="1" i="1" kern="1200" baseline="0" dirty="0" smtClean="0">
                          <a:solidFill>
                            <a:schemeClr val="tx1"/>
                          </a:solidFill>
                          <a:latin typeface="+mn-lt"/>
                          <a:ea typeface="+mn-ea"/>
                          <a:cs typeface="+mn-cs"/>
                        </a:rPr>
                        <a:t>*1/*17, *17/*17</a:t>
                      </a:r>
                    </a:p>
                  </a:txBody>
                  <a:tcPr marL="7620" marR="7620" marT="762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42900" indent="-342900" algn="l" fontAlgn="t">
                        <a:buFont typeface="+mj-lt"/>
                        <a:buNone/>
                      </a:pPr>
                      <a:r>
                        <a:rPr lang="ru-RU" sz="1800" b="0" i="0" u="none" strike="noStrike" dirty="0" smtClean="0">
                          <a:solidFill>
                            <a:schemeClr val="tx1"/>
                          </a:solidFill>
                          <a:latin typeface="+mn-lt"/>
                        </a:rPr>
                        <a:t>Применити</a:t>
                      </a:r>
                      <a:r>
                        <a:rPr lang="ru-RU" sz="1800" b="0" i="0" u="none" strike="noStrike" baseline="0" dirty="0" smtClean="0">
                          <a:solidFill>
                            <a:schemeClr val="tx1"/>
                          </a:solidFill>
                          <a:latin typeface="+mn-lt"/>
                        </a:rPr>
                        <a:t> клопидогрел у препорученим дозама</a:t>
                      </a:r>
                      <a:endParaRPr lang="ru-RU" sz="1800" b="0" i="0" u="none" strike="noStrike" dirty="0">
                        <a:solidFill>
                          <a:schemeClr val="tx1"/>
                        </a:solidFill>
                        <a:latin typeface="+mn-lt"/>
                      </a:endParaRPr>
                    </a:p>
                  </a:txBody>
                  <a:tcPr marL="7620" marR="7620" marT="762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fontAlgn="t"/>
                      <a:r>
                        <a:rPr lang="sr-Cyrl-RS" sz="1800" b="1" i="1" u="none" strike="noStrike" dirty="0" smtClean="0">
                          <a:solidFill>
                            <a:schemeClr val="tx1"/>
                          </a:solidFill>
                          <a:latin typeface="+mn-lt"/>
                        </a:rPr>
                        <a:t>*1/*2</a:t>
                      </a:r>
                      <a:endParaRPr lang="en-US" sz="1800" b="1" i="1" u="none" strike="noStrike" dirty="0">
                        <a:solidFill>
                          <a:schemeClr val="tx1"/>
                        </a:solidFill>
                        <a:latin typeface="+mn-lt"/>
                      </a:endParaRPr>
                    </a:p>
                  </a:txBody>
                  <a:tcPr marL="7620" marR="7620" marT="762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sr-Cyrl-RS" sz="1800" dirty="0" smtClean="0"/>
                        <a:t>Применити</a:t>
                      </a:r>
                      <a:r>
                        <a:rPr lang="sr-Cyrl-RS" sz="1800" baseline="0" dirty="0" smtClean="0"/>
                        <a:t> прасугрел или другу алтернативну терапију</a:t>
                      </a:r>
                      <a:endParaRPr lang="en-US" sz="1800" dirty="0"/>
                    </a:p>
                  </a:txBody>
                  <a:tcPr marL="7620" marR="7620" marT="762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fontAlgn="t"/>
                      <a:r>
                        <a:rPr lang="sr-Cyrl-RS" sz="1800" b="1" i="1" u="none" strike="noStrike" dirty="0" smtClean="0">
                          <a:solidFill>
                            <a:schemeClr val="tx1"/>
                          </a:solidFill>
                          <a:latin typeface="+mn-lt"/>
                        </a:rPr>
                        <a:t>*2/*2</a:t>
                      </a:r>
                      <a:endParaRPr lang="en-US" sz="1800" b="1" i="1" u="none" strike="noStrike" dirty="0">
                        <a:solidFill>
                          <a:schemeClr val="tx1"/>
                        </a:solidFill>
                        <a:latin typeface="+mn-lt"/>
                      </a:endParaRPr>
                    </a:p>
                  </a:txBody>
                  <a:tcPr marL="7620" marR="7620" marT="762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r-Cyrl-RS" sz="1800" dirty="0" smtClean="0"/>
                        <a:t>Применити</a:t>
                      </a:r>
                      <a:r>
                        <a:rPr lang="sr-Cyrl-RS" sz="1800" baseline="0" dirty="0" smtClean="0"/>
                        <a:t> прасугрел или другу алтернативну терапију</a:t>
                      </a:r>
                      <a:endParaRPr lang="en-US" sz="1800" dirty="0" smtClean="0"/>
                    </a:p>
                  </a:txBody>
                  <a:tcPr marL="7620" marR="7620" marT="762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r>
            </a:tbl>
          </a:graphicData>
        </a:graphic>
      </p:graphicFrame>
      <p:sp>
        <p:nvSpPr>
          <p:cNvPr id="5" name="Content Placeholder 2"/>
          <p:cNvSpPr txBox="1">
            <a:spLocks/>
          </p:cNvSpPr>
          <p:nvPr/>
        </p:nvSpPr>
        <p:spPr bwMode="auto">
          <a:xfrm>
            <a:off x="683568" y="1628800"/>
            <a:ext cx="8064896" cy="122413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a:bodyPr>
          <a:lstStyle/>
          <a:p>
            <a:pPr marL="342900" marR="0" lvl="0" indent="-342900" algn="l" defTabSz="914400" rtl="0" eaLnBrk="1" fontAlgn="base" latinLnBrk="0" hangingPunct="1">
              <a:lnSpc>
                <a:spcPct val="100000"/>
              </a:lnSpc>
              <a:spcBef>
                <a:spcPct val="20000"/>
              </a:spcBef>
              <a:spcAft>
                <a:spcPct val="0"/>
              </a:spcAft>
              <a:buClr>
                <a:srgbClr val="003D62"/>
              </a:buClr>
              <a:buSzTx/>
              <a:buFont typeface="Wingdings" pitchFamily="2" charset="2"/>
              <a:buChar char="w"/>
              <a:tabLst>
                <a:tab pos="6275388" algn="l"/>
              </a:tabLst>
              <a:defRPr/>
            </a:pPr>
            <a:r>
              <a:rPr kumimoji="1" lang="sr-Cyrl-CS" sz="2400" b="0" i="0" u="none" strike="noStrike" kern="0" cap="none" spc="0" normalizeH="0" baseline="0" noProof="0" dirty="0" smtClean="0">
                <a:ln>
                  <a:noFill/>
                </a:ln>
                <a:solidFill>
                  <a:srgbClr val="003D62"/>
                </a:solidFill>
                <a:effectLst/>
                <a:uLnTx/>
                <a:uFillTx/>
                <a:latin typeface="+mn-lt"/>
                <a:ea typeface="+mn-ea"/>
                <a:cs typeface="+mn-cs"/>
              </a:rPr>
              <a:t>Дозирање које укључује фармакогенетику</a:t>
            </a:r>
            <a:endParaRPr kumimoji="1" lang="sr-Cyrl-RS" sz="2400" b="0" i="0" u="none" strike="noStrike" kern="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base" latinLnBrk="0" hangingPunct="1">
              <a:lnSpc>
                <a:spcPct val="100000"/>
              </a:lnSpc>
              <a:spcBef>
                <a:spcPct val="20000"/>
              </a:spcBef>
              <a:spcAft>
                <a:spcPct val="0"/>
              </a:spcAft>
              <a:buClr>
                <a:schemeClr val="tx2"/>
              </a:buClr>
              <a:buSzTx/>
              <a:buFont typeface="Wingdings" pitchFamily="2" charset="2"/>
              <a:buChar char="w"/>
              <a:tabLst/>
              <a:defRPr/>
            </a:pPr>
            <a:r>
              <a:rPr kumimoji="1" lang="sr-Cyrl-RS" sz="2200" b="0" i="0" u="none" strike="noStrike" kern="0" cap="none" spc="0" normalizeH="0" baseline="0" noProof="0" dirty="0" smtClean="0">
                <a:ln>
                  <a:noFill/>
                </a:ln>
                <a:solidFill>
                  <a:schemeClr val="tx1"/>
                </a:solidFill>
                <a:effectLst/>
                <a:uLnTx/>
                <a:uFillTx/>
                <a:latin typeface="+mn-lt"/>
                <a:ea typeface="新細明體" pitchFamily="18" charset="-120"/>
              </a:rPr>
              <a:t>заснива се на генотипизацији </a:t>
            </a:r>
            <a:r>
              <a:rPr kumimoji="1" lang="ru-RU" altLang="ko-KR" sz="2200" b="0" i="0" u="none" strike="noStrike" kern="0" cap="none" spc="0" normalizeH="0" baseline="0" noProof="0" dirty="0" smtClean="0">
                <a:ln>
                  <a:noFill/>
                </a:ln>
                <a:solidFill>
                  <a:schemeClr val="tx1"/>
                </a:solidFill>
                <a:effectLst/>
                <a:uLnTx/>
                <a:uFillTx/>
                <a:latin typeface="+mn-lt"/>
                <a:ea typeface="新細明體" pitchFamily="18" charset="-120"/>
              </a:rPr>
              <a:t>CYP2D6 </a:t>
            </a:r>
            <a:r>
              <a:rPr kumimoji="1" lang="sr-Cyrl-RS" sz="2200" b="0" i="0" u="none" strike="noStrike" kern="0" cap="none" spc="0" normalizeH="0" baseline="0" noProof="0" dirty="0" smtClean="0">
                <a:ln>
                  <a:noFill/>
                </a:ln>
                <a:solidFill>
                  <a:schemeClr val="tx1"/>
                </a:solidFill>
                <a:effectLst/>
                <a:uLnTx/>
                <a:uFillTx/>
                <a:latin typeface="+mn-lt"/>
                <a:ea typeface="新細明體" pitchFamily="18" charset="-120"/>
              </a:rPr>
              <a:t>и утврђивању метаболишућег статуса</a:t>
            </a:r>
            <a:endParaRPr kumimoji="1" lang="en-US" sz="2200" b="0" i="0" u="none" strike="noStrike" kern="0" cap="none" spc="0" normalizeH="0" baseline="0" noProof="0" dirty="0" smtClean="0">
              <a:ln>
                <a:noFill/>
              </a:ln>
              <a:solidFill>
                <a:schemeClr val="tx1"/>
              </a:solidFill>
              <a:effectLst/>
              <a:uLnTx/>
              <a:uFillTx/>
              <a:latin typeface="+mn-lt"/>
              <a:ea typeface="新細明體" pitchFamily="18" charset="-120"/>
            </a:endParaRPr>
          </a:p>
          <a:p>
            <a:pPr marL="742950" marR="0" lvl="1" indent="-285750" algn="l" defTabSz="914400" rtl="0" eaLnBrk="1" fontAlgn="base" latinLnBrk="0" hangingPunct="1">
              <a:lnSpc>
                <a:spcPct val="100000"/>
              </a:lnSpc>
              <a:spcBef>
                <a:spcPct val="20000"/>
              </a:spcBef>
              <a:spcAft>
                <a:spcPct val="0"/>
              </a:spcAft>
              <a:buClr>
                <a:schemeClr val="tx2"/>
              </a:buClr>
              <a:buSzTx/>
              <a:buFont typeface="Wingdings" pitchFamily="2" charset="2"/>
              <a:buChar char="w"/>
              <a:tabLst/>
              <a:defRPr/>
            </a:pPr>
            <a:endParaRPr kumimoji="1" lang="sr-Cyrl-RS" sz="2200" b="0" i="0" u="none" strike="noStrike" kern="0" cap="none" spc="0" normalizeH="0" baseline="0" noProof="0" dirty="0" smtClean="0">
              <a:ln>
                <a:noFill/>
              </a:ln>
              <a:solidFill>
                <a:schemeClr val="tx1"/>
              </a:solidFill>
              <a:effectLst/>
              <a:uLnTx/>
              <a:uFillTx/>
              <a:latin typeface="+mn-lt"/>
              <a:ea typeface="新細明體" pitchFamily="18" charset="-120"/>
            </a:endParaRPr>
          </a:p>
          <a:p>
            <a:pPr marL="742950" marR="0" lvl="1" indent="-285750" algn="l" defTabSz="914400" rtl="0" eaLnBrk="1" fontAlgn="base" latinLnBrk="0" hangingPunct="1">
              <a:lnSpc>
                <a:spcPct val="100000"/>
              </a:lnSpc>
              <a:spcBef>
                <a:spcPct val="20000"/>
              </a:spcBef>
              <a:spcAft>
                <a:spcPct val="0"/>
              </a:spcAft>
              <a:buClr>
                <a:schemeClr val="tx2"/>
              </a:buClr>
              <a:buSzTx/>
              <a:buFont typeface="Wingdings" pitchFamily="2" charset="2"/>
              <a:buChar char="w"/>
              <a:tabLst/>
              <a:defRPr/>
            </a:pPr>
            <a:endParaRPr kumimoji="1" lang="en-US" sz="2200" b="0" i="0" u="none" strike="noStrike" kern="0" cap="none" spc="0" normalizeH="0" baseline="0" noProof="0" dirty="0" smtClean="0">
              <a:ln>
                <a:noFill/>
              </a:ln>
              <a:solidFill>
                <a:schemeClr val="tx1"/>
              </a:solidFill>
              <a:effectLst/>
              <a:uLnTx/>
              <a:uFillTx/>
              <a:latin typeface="+mn-lt"/>
              <a:ea typeface="新細明體" pitchFamily="18" charset="-12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CS" b="1" dirty="0" smtClean="0">
                <a:solidFill>
                  <a:srgbClr val="D60093"/>
                </a:solidFill>
              </a:rPr>
              <a:t>Фармакогенетика </a:t>
            </a:r>
            <a:r>
              <a:rPr lang="en-US" b="1" i="1" dirty="0" smtClean="0">
                <a:solidFill>
                  <a:srgbClr val="D60093"/>
                </a:solidFill>
              </a:rPr>
              <a:t>CYP</a:t>
            </a:r>
            <a:r>
              <a:rPr lang="sr-Cyrl-CS" b="1" i="1" dirty="0" smtClean="0">
                <a:solidFill>
                  <a:srgbClr val="D60093"/>
                </a:solidFill>
              </a:rPr>
              <a:t>2</a:t>
            </a:r>
            <a:r>
              <a:rPr lang="en-US" b="1" i="1" dirty="0" smtClean="0">
                <a:solidFill>
                  <a:srgbClr val="D60093"/>
                </a:solidFill>
              </a:rPr>
              <a:t>D</a:t>
            </a:r>
            <a:r>
              <a:rPr lang="sr-Cyrl-CS" b="1" i="1" dirty="0" smtClean="0">
                <a:solidFill>
                  <a:srgbClr val="D60093"/>
                </a:solidFill>
              </a:rPr>
              <a:t>6</a:t>
            </a:r>
            <a:endParaRPr lang="en-US" b="1" i="1" dirty="0">
              <a:solidFill>
                <a:srgbClr val="D60093"/>
              </a:solidFill>
            </a:endParaRPr>
          </a:p>
        </p:txBody>
      </p:sp>
      <p:sp>
        <p:nvSpPr>
          <p:cNvPr id="4" name="Content Placeholder 2"/>
          <p:cNvSpPr>
            <a:spLocks noGrp="1"/>
          </p:cNvSpPr>
          <p:nvPr>
            <p:ph idx="1"/>
          </p:nvPr>
        </p:nvSpPr>
        <p:spPr>
          <a:xfrm>
            <a:off x="251520" y="1484784"/>
            <a:ext cx="8892480" cy="5184576"/>
          </a:xfrm>
        </p:spPr>
        <p:txBody>
          <a:bodyPr>
            <a:normAutofit fontScale="92500" lnSpcReduction="10000"/>
          </a:bodyPr>
          <a:lstStyle/>
          <a:p>
            <a:r>
              <a:rPr lang="sr-Cyrl-CS" sz="2000" dirty="0" smtClean="0"/>
              <a:t>Ген:</a:t>
            </a:r>
          </a:p>
          <a:p>
            <a:pPr lvl="1"/>
            <a:r>
              <a:rPr lang="sr-Cyrl-CS" sz="2000" dirty="0" smtClean="0"/>
              <a:t>Локација: дуги крак хромозома </a:t>
            </a:r>
            <a:r>
              <a:rPr lang="en-US" sz="2000" dirty="0" smtClean="0"/>
              <a:t>22 (22q13.2)</a:t>
            </a:r>
            <a:r>
              <a:rPr lang="sr-Cyrl-CS" sz="2000" dirty="0" smtClean="0"/>
              <a:t>, величина: </a:t>
            </a:r>
            <a:r>
              <a:rPr lang="en-US" sz="2000" dirty="0" smtClean="0"/>
              <a:t>9,7 kb</a:t>
            </a:r>
            <a:endParaRPr lang="sr-Cyrl-CS" sz="2000" dirty="0" smtClean="0"/>
          </a:p>
          <a:p>
            <a:pPr lvl="1"/>
            <a:r>
              <a:rPr lang="sr-Cyrl-CS" sz="2000" dirty="0" smtClean="0"/>
              <a:t>Продукт:  протеин од </a:t>
            </a:r>
            <a:r>
              <a:rPr lang="en-US" sz="2000" dirty="0" smtClean="0"/>
              <a:t>497</a:t>
            </a:r>
            <a:r>
              <a:rPr lang="sr-Cyrl-CS" sz="2000" dirty="0" smtClean="0"/>
              <a:t>аа - </a:t>
            </a:r>
            <a:r>
              <a:rPr lang="en-US" sz="2000" dirty="0" smtClean="0"/>
              <a:t>CYP</a:t>
            </a:r>
            <a:r>
              <a:rPr lang="sr-Cyrl-CS" sz="2000" dirty="0" smtClean="0"/>
              <a:t>2</a:t>
            </a:r>
            <a:r>
              <a:rPr lang="en-US" sz="2000" dirty="0" smtClean="0"/>
              <a:t>D</a:t>
            </a:r>
            <a:r>
              <a:rPr lang="sr-Cyrl-CS" sz="2000" dirty="0" smtClean="0"/>
              <a:t>6 ензим </a:t>
            </a:r>
          </a:p>
          <a:p>
            <a:r>
              <a:rPr lang="sr-Cyrl-CS" sz="2000" dirty="0" smtClean="0"/>
              <a:t>Полиморфизам:</a:t>
            </a:r>
            <a:endParaRPr lang="en-US" sz="2000" dirty="0" smtClean="0"/>
          </a:p>
          <a:p>
            <a:pPr lvl="1"/>
            <a:r>
              <a:rPr lang="sr-Cyrl-RS" sz="1900" dirty="0" smtClean="0"/>
              <a:t>139 </a:t>
            </a:r>
            <a:r>
              <a:rPr lang="sr-Cyrl-CS" sz="1900" dirty="0" smtClean="0"/>
              <a:t>алела </a:t>
            </a:r>
            <a:r>
              <a:rPr lang="sr-Cyrl-RS" sz="1900" dirty="0" smtClean="0"/>
              <a:t>и </a:t>
            </a:r>
            <a:r>
              <a:rPr lang="en-US" sz="1900" dirty="0" smtClean="0"/>
              <a:t>13 </a:t>
            </a:r>
            <a:r>
              <a:rPr lang="sr-Cyrl-RS" sz="1900" dirty="0" smtClean="0"/>
              <a:t>дупликација</a:t>
            </a:r>
            <a:r>
              <a:rPr lang="en-US" sz="1900" dirty="0" smtClean="0"/>
              <a:t> (</a:t>
            </a:r>
            <a:r>
              <a:rPr lang="en-US" sz="1900" u="sng" dirty="0" smtClean="0"/>
              <a:t>https://www.pharmvar.org/gene/CYP2D6</a:t>
            </a:r>
            <a:r>
              <a:rPr lang="en-US" sz="1900" dirty="0" smtClean="0"/>
              <a:t>)</a:t>
            </a:r>
            <a:endParaRPr lang="sr-Cyrl-CS" sz="1900" dirty="0" smtClean="0"/>
          </a:p>
          <a:p>
            <a:pPr lvl="2"/>
            <a:r>
              <a:rPr lang="sr-Cyrl-RS" sz="1900" dirty="0" smtClean="0"/>
              <a:t>ензим нема функцију код носилаца </a:t>
            </a:r>
            <a:r>
              <a:rPr lang="en-US" sz="1900" dirty="0" smtClean="0"/>
              <a:t>34 </a:t>
            </a:r>
            <a:r>
              <a:rPr lang="sr-Cyrl-RS" sz="1900" dirty="0" smtClean="0"/>
              <a:t>алела, укључујући </a:t>
            </a:r>
            <a:r>
              <a:rPr lang="sr-Cyrl-CS" sz="1900" i="1" dirty="0" smtClean="0"/>
              <a:t>*</a:t>
            </a:r>
            <a:r>
              <a:rPr lang="sr-Cyrl-RS" sz="1900" i="1" dirty="0" smtClean="0"/>
              <a:t>3, *4, *5, *6</a:t>
            </a:r>
            <a:endParaRPr lang="sr-Cyrl-RS" sz="1900" dirty="0" smtClean="0"/>
          </a:p>
          <a:p>
            <a:pPr lvl="2"/>
            <a:r>
              <a:rPr lang="sr-Cyrl-RS" sz="1900" dirty="0" smtClean="0"/>
              <a:t>функција ензима је смањена код носилаца </a:t>
            </a:r>
            <a:r>
              <a:rPr lang="en-US" sz="1900" dirty="0" smtClean="0"/>
              <a:t>13 </a:t>
            </a:r>
            <a:r>
              <a:rPr lang="sr-Cyrl-RS" sz="1900" dirty="0" smtClean="0"/>
              <a:t>алела, укључујући </a:t>
            </a:r>
            <a:r>
              <a:rPr lang="sr-Cyrl-RS" sz="1900" i="1" dirty="0" smtClean="0"/>
              <a:t>*9, *10, *41</a:t>
            </a:r>
          </a:p>
          <a:p>
            <a:pPr lvl="2"/>
            <a:r>
              <a:rPr lang="sr-Cyrl-RS" sz="1900" dirty="0" smtClean="0"/>
              <a:t>функција ензима је повећана код носилаца дупликација функционалних гена, укључујући </a:t>
            </a:r>
            <a:r>
              <a:rPr lang="en-US" sz="1900" i="1" dirty="0" smtClean="0"/>
              <a:t>*1xN, *2xN</a:t>
            </a:r>
            <a:endParaRPr lang="sr-Cyrl-RS" sz="1900" i="1" dirty="0" smtClean="0"/>
          </a:p>
          <a:p>
            <a:pPr lvl="1"/>
            <a:r>
              <a:rPr lang="sr-Cyrl-RS" sz="1900" dirty="0" smtClean="0"/>
              <a:t>по </a:t>
            </a:r>
            <a:r>
              <a:rPr lang="sr-Cyrl-CS" sz="1900" dirty="0" smtClean="0"/>
              <a:t>значају и учесталости издвајају се:</a:t>
            </a:r>
          </a:p>
          <a:p>
            <a:pPr lvl="2"/>
            <a:r>
              <a:rPr lang="en-US" sz="1900" i="1" dirty="0" smtClean="0"/>
              <a:t>CYP2D6*2</a:t>
            </a:r>
            <a:r>
              <a:rPr lang="en-US" sz="1900" dirty="0" smtClean="0"/>
              <a:t> (MAF (EUR): 0.34), </a:t>
            </a:r>
            <a:r>
              <a:rPr lang="en-US" sz="1900" i="1" dirty="0" smtClean="0"/>
              <a:t>CYP2D6*3 </a:t>
            </a:r>
            <a:r>
              <a:rPr lang="en-US" sz="1900" dirty="0" smtClean="0"/>
              <a:t>(MAF (EUR): 0.04), </a:t>
            </a:r>
            <a:r>
              <a:rPr lang="en-US" sz="1900" i="1" dirty="0" smtClean="0"/>
              <a:t>CYP2D6*4</a:t>
            </a:r>
            <a:r>
              <a:rPr lang="en-US" sz="1900" dirty="0" smtClean="0"/>
              <a:t> (MAF (EUR): 0.16), </a:t>
            </a:r>
            <a:r>
              <a:rPr lang="en-US" sz="1900" i="1" dirty="0" smtClean="0"/>
              <a:t>CYP2D6*6</a:t>
            </a:r>
            <a:r>
              <a:rPr lang="en-US" sz="1900" dirty="0" smtClean="0"/>
              <a:t> (MAF (EUR): 0.02), </a:t>
            </a:r>
            <a:r>
              <a:rPr lang="en-US" sz="1900" i="1" dirty="0" smtClean="0"/>
              <a:t>CYP2D6*41</a:t>
            </a:r>
            <a:r>
              <a:rPr lang="en-US" sz="1900" dirty="0" smtClean="0"/>
              <a:t> (MAF (EUR): 0.03) </a:t>
            </a:r>
            <a:endParaRPr lang="sr-Cyrl-CS" sz="1900" dirty="0" smtClean="0"/>
          </a:p>
          <a:p>
            <a:r>
              <a:rPr lang="sr-Cyrl-CS" sz="2000" dirty="0" smtClean="0"/>
              <a:t>Клинички значај: </a:t>
            </a:r>
          </a:p>
          <a:p>
            <a:pPr lvl="1"/>
            <a:r>
              <a:rPr lang="sr-Cyrl-CS" sz="1800" dirty="0" smtClean="0"/>
              <a:t>потврђен за</a:t>
            </a:r>
            <a:r>
              <a:rPr lang="en-US" sz="1800" dirty="0" smtClean="0"/>
              <a:t> </a:t>
            </a:r>
            <a:r>
              <a:rPr lang="sr-Cyrl-RS" sz="1800" dirty="0" smtClean="0"/>
              <a:t>амитриптилин, нортриптилин, кломипрамин, имипрамин, тримипрамин, десипрамин, арипипразол, брекспипразол, атомоксетин, доксепин, флувоксамин, венлафаксин, халоперидол, кодеин, трамадол, елиглустат, пароксетин, флекаинид, пропафенон, метопролол, омепразол, ондансетрон, трописетрон, пимозид, тамоксифен, цуклопентиксол</a:t>
            </a:r>
            <a:endParaRPr lang="en-US" sz="1800"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CS" sz="4000" dirty="0" smtClean="0"/>
              <a:t>Фармакогенетика </a:t>
            </a:r>
            <a:r>
              <a:rPr lang="en-US" sz="4000" i="1" dirty="0" smtClean="0"/>
              <a:t>CYP</a:t>
            </a:r>
            <a:r>
              <a:rPr lang="sr-Cyrl-CS" sz="4000" i="1" dirty="0" smtClean="0"/>
              <a:t>2</a:t>
            </a:r>
            <a:r>
              <a:rPr lang="en-US" sz="4000" i="1" dirty="0" smtClean="0"/>
              <a:t>D</a:t>
            </a:r>
            <a:r>
              <a:rPr lang="sr-Cyrl-CS" sz="4000" i="1" dirty="0" smtClean="0"/>
              <a:t>6</a:t>
            </a:r>
            <a:r>
              <a:rPr lang="en-US" i="1" dirty="0" smtClean="0"/>
              <a:t/>
            </a:r>
            <a:br>
              <a:rPr lang="en-US" i="1" dirty="0" smtClean="0"/>
            </a:br>
            <a:r>
              <a:rPr lang="en-US" sz="3100" dirty="0" smtClean="0"/>
              <a:t>- </a:t>
            </a:r>
            <a:r>
              <a:rPr lang="sr-Cyrl-RS" sz="3100" dirty="0" smtClean="0"/>
              <a:t>генетика: индиректни показатељ функције -</a:t>
            </a:r>
            <a:endParaRPr lang="en-US" sz="3100" dirty="0"/>
          </a:p>
        </p:txBody>
      </p:sp>
      <p:sp>
        <p:nvSpPr>
          <p:cNvPr id="3" name="Content Placeholder 2"/>
          <p:cNvSpPr>
            <a:spLocks noGrp="1"/>
          </p:cNvSpPr>
          <p:nvPr>
            <p:ph idx="1"/>
          </p:nvPr>
        </p:nvSpPr>
        <p:spPr>
          <a:xfrm>
            <a:off x="683568" y="1628800"/>
            <a:ext cx="8064896" cy="1944216"/>
          </a:xfrm>
        </p:spPr>
        <p:txBody>
          <a:bodyPr>
            <a:normAutofit fontScale="92500" lnSpcReduction="10000"/>
          </a:bodyPr>
          <a:lstStyle/>
          <a:p>
            <a:r>
              <a:rPr lang="sr-Cyrl-RS" i="1" dirty="0" smtClean="0"/>
              <a:t>А</a:t>
            </a:r>
            <a:r>
              <a:rPr lang="en-US" i="1" dirty="0" err="1" smtClean="0"/>
              <a:t>ctivity</a:t>
            </a:r>
            <a:r>
              <a:rPr lang="en-US" i="1" dirty="0" smtClean="0"/>
              <a:t> score </a:t>
            </a:r>
            <a:r>
              <a:rPr lang="en-US" dirty="0" smtClean="0"/>
              <a:t>(AS) </a:t>
            </a:r>
            <a:r>
              <a:rPr lang="sr-Cyrl-RS" dirty="0" smtClean="0"/>
              <a:t>систем* омогућава предвиђање фенотипа, тј. активности ензима на основу информације о </a:t>
            </a:r>
            <a:r>
              <a:rPr lang="en-US" i="1" dirty="0" smtClean="0"/>
              <a:t>CYP2D6</a:t>
            </a:r>
            <a:r>
              <a:rPr lang="en-US" dirty="0" smtClean="0"/>
              <a:t> </a:t>
            </a:r>
            <a:r>
              <a:rPr lang="sr-Cyrl-RS" dirty="0" smtClean="0"/>
              <a:t>генотипу</a:t>
            </a:r>
          </a:p>
          <a:p>
            <a:pPr lvl="1"/>
            <a:r>
              <a:rPr lang="sr-Cyrl-RS" dirty="0" smtClean="0"/>
              <a:t>подразумева сабирање вредности додељене одређеним алелима у зависности од њихове комбинације у генотипу</a:t>
            </a:r>
          </a:p>
          <a:p>
            <a:pPr lvl="1"/>
            <a:r>
              <a:rPr lang="sr-Cyrl-RS" dirty="0" smtClean="0"/>
              <a:t>омогућава оптимизацију терапије лековима који се метаболишу преко </a:t>
            </a:r>
            <a:r>
              <a:rPr lang="en-US" dirty="0" smtClean="0"/>
              <a:t>CYP2D6 </a:t>
            </a:r>
            <a:endParaRPr lang="sr-Cyrl-RS" dirty="0" smtClean="0"/>
          </a:p>
        </p:txBody>
      </p:sp>
      <p:graphicFrame>
        <p:nvGraphicFramePr>
          <p:cNvPr id="4" name="Table 3"/>
          <p:cNvGraphicFramePr>
            <a:graphicFrameLocks noGrp="1"/>
          </p:cNvGraphicFramePr>
          <p:nvPr/>
        </p:nvGraphicFramePr>
        <p:xfrm>
          <a:off x="899592" y="3501008"/>
          <a:ext cx="7848872" cy="1854200"/>
        </p:xfrm>
        <a:graphic>
          <a:graphicData uri="http://schemas.openxmlformats.org/drawingml/2006/table">
            <a:tbl>
              <a:tblPr firstRow="1" bandRow="1">
                <a:tableStyleId>{2D5ABB26-0587-4C30-8999-92F81FD0307C}</a:tableStyleId>
              </a:tblPr>
              <a:tblGrid>
                <a:gridCol w="2808312"/>
                <a:gridCol w="5040560"/>
              </a:tblGrid>
              <a:tr h="370840">
                <a:tc>
                  <a:txBody>
                    <a:bodyPr/>
                    <a:lstStyle/>
                    <a:p>
                      <a:pPr algn="ctr"/>
                      <a:r>
                        <a:rPr lang="sr-Cyrl-RS" b="1" dirty="0" smtClean="0"/>
                        <a:t>Вредност</a:t>
                      </a:r>
                      <a:r>
                        <a:rPr lang="sr-Cyrl-RS" b="1" baseline="0" dirty="0" smtClean="0"/>
                        <a:t> додељена алелу</a:t>
                      </a:r>
                      <a:endParaRPr lang="en-US" b="1"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lang="en-US" b="1" i="1" dirty="0" smtClean="0"/>
                        <a:t>CYP2D6</a:t>
                      </a:r>
                      <a:r>
                        <a:rPr lang="en-US" b="1" dirty="0" smtClean="0"/>
                        <a:t> </a:t>
                      </a:r>
                      <a:r>
                        <a:rPr lang="sr-Cyrl-RS" b="1" dirty="0" smtClean="0"/>
                        <a:t>алели</a:t>
                      </a:r>
                      <a:endParaRPr lang="en-US" b="1"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r>
              <a:tr h="370840">
                <a:tc>
                  <a:txBody>
                    <a:bodyPr/>
                    <a:lstStyle/>
                    <a:p>
                      <a:pPr algn="ctr"/>
                      <a:r>
                        <a:rPr lang="sr-Cyrl-RS" b="1" dirty="0" smtClean="0"/>
                        <a:t>0</a:t>
                      </a:r>
                      <a:endParaRPr lang="en-US" b="1"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sv-SE" sz="1800" i="1" kern="1200" baseline="0" dirty="0" smtClean="0">
                          <a:solidFill>
                            <a:schemeClr val="tx1"/>
                          </a:solidFill>
                          <a:latin typeface="+mn-lt"/>
                          <a:ea typeface="+mn-ea"/>
                          <a:cs typeface="+mn-cs"/>
                        </a:rPr>
                        <a:t>*3, *4, *4xN, *5, *6, *7, *16, *36, *40, *42, *56B</a:t>
                      </a:r>
                      <a:endParaRPr lang="en-US" i="1"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sr-Cyrl-RS" b="1" dirty="0" smtClean="0"/>
                        <a:t>0,5</a:t>
                      </a:r>
                      <a:endParaRPr lang="en-US" b="1"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i="1" kern="1200" baseline="0" dirty="0" smtClean="0">
                          <a:solidFill>
                            <a:schemeClr val="tx1"/>
                          </a:solidFill>
                          <a:latin typeface="+mn-lt"/>
                          <a:ea typeface="+mn-ea"/>
                          <a:cs typeface="+mn-cs"/>
                        </a:rPr>
                        <a:t>*9, *10, *17, *29, *41, *45, *46</a:t>
                      </a:r>
                      <a:endParaRPr lang="en-US" i="1"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sr-Cyrl-RS" b="1" dirty="0" smtClean="0"/>
                        <a:t>1</a:t>
                      </a:r>
                      <a:endParaRPr lang="en-US" b="1"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sv-SE" sz="1800" i="1" kern="1200" baseline="0" dirty="0" smtClean="0">
                          <a:solidFill>
                            <a:schemeClr val="tx1"/>
                          </a:solidFill>
                          <a:latin typeface="+mn-lt"/>
                          <a:ea typeface="+mn-ea"/>
                          <a:cs typeface="+mn-cs"/>
                        </a:rPr>
                        <a:t>*1, *2, *35, *43, *45xN</a:t>
                      </a:r>
                      <a:endParaRPr lang="en-US" i="1"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sr-Cyrl-RS" b="1" dirty="0" smtClean="0"/>
                        <a:t>2</a:t>
                      </a:r>
                      <a:endParaRPr lang="en-US" b="1"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r>
                        <a:rPr lang="en-US" sz="1800" i="1" kern="1200" baseline="0" dirty="0" smtClean="0">
                          <a:solidFill>
                            <a:schemeClr val="tx1"/>
                          </a:solidFill>
                          <a:latin typeface="+mn-lt"/>
                          <a:ea typeface="+mn-ea"/>
                          <a:cs typeface="+mn-cs"/>
                        </a:rPr>
                        <a:t>*1xN, *2xN, *35xN</a:t>
                      </a:r>
                      <a:endParaRPr lang="en-US" i="1"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r>
            </a:tbl>
          </a:graphicData>
        </a:graphic>
      </p:graphicFrame>
      <p:sp>
        <p:nvSpPr>
          <p:cNvPr id="5" name="Content Placeholder 2"/>
          <p:cNvSpPr txBox="1">
            <a:spLocks/>
          </p:cNvSpPr>
          <p:nvPr/>
        </p:nvSpPr>
        <p:spPr bwMode="auto">
          <a:xfrm>
            <a:off x="755576" y="5373216"/>
            <a:ext cx="8064896" cy="11521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chemeClr val="tx1"/>
              </a:buClr>
              <a:buSzTx/>
              <a:tabLst/>
              <a:defRPr/>
            </a:pPr>
            <a:r>
              <a:rPr kumimoji="1" lang="sr-Cyrl-RS" sz="2400" b="0" i="0" u="none" strike="noStrike" kern="0" cap="none" spc="0" normalizeH="0" baseline="0" noProof="0" dirty="0" smtClean="0">
                <a:ln>
                  <a:noFill/>
                </a:ln>
                <a:solidFill>
                  <a:schemeClr val="tx1"/>
                </a:solidFill>
                <a:effectLst/>
                <a:uLnTx/>
                <a:uFillTx/>
                <a:latin typeface="+mn-lt"/>
                <a:ea typeface="+mn-ea"/>
                <a:cs typeface="+mn-cs"/>
              </a:rPr>
              <a:t>	</a:t>
            </a:r>
            <a:r>
              <a:rPr kumimoji="1" lang="sr-Cyrl-RS" sz="1800" b="0" i="0" u="none" strike="noStrike" kern="0" cap="none" spc="0" normalizeH="0" baseline="0" noProof="0" dirty="0" smtClean="0">
                <a:ln>
                  <a:noFill/>
                </a:ln>
                <a:solidFill>
                  <a:schemeClr val="tx1"/>
                </a:solidFill>
                <a:effectLst/>
                <a:uLnTx/>
                <a:uFillTx/>
                <a:latin typeface="+mn-lt"/>
                <a:ea typeface="+mn-ea"/>
                <a:cs typeface="+mn-cs"/>
              </a:rPr>
              <a:t>* </a:t>
            </a:r>
            <a:r>
              <a:rPr kumimoji="1" lang="en-US" sz="1800" b="0" i="0" u="none" strike="noStrike" kern="0" cap="none" spc="0" normalizeH="0" baseline="0" noProof="0" dirty="0" err="1" smtClean="0">
                <a:ln>
                  <a:noFill/>
                </a:ln>
                <a:solidFill>
                  <a:schemeClr val="tx1"/>
                </a:solidFill>
                <a:effectLst/>
                <a:uLnTx/>
                <a:uFillTx/>
                <a:latin typeface="+mn-lt"/>
                <a:ea typeface="+mn-ea"/>
                <a:cs typeface="+mn-cs"/>
              </a:rPr>
              <a:t>Gaedigk</a:t>
            </a:r>
            <a:r>
              <a:rPr kumimoji="1" lang="en-US" sz="1800" b="0" i="0" u="none" strike="noStrike" kern="0" cap="none" spc="0" normalizeH="0" baseline="0" noProof="0" dirty="0" smtClean="0">
                <a:ln>
                  <a:noFill/>
                </a:ln>
                <a:solidFill>
                  <a:schemeClr val="tx1"/>
                </a:solidFill>
                <a:effectLst/>
                <a:uLnTx/>
                <a:uFillTx/>
                <a:latin typeface="+mn-lt"/>
                <a:ea typeface="+mn-ea"/>
                <a:cs typeface="+mn-cs"/>
              </a:rPr>
              <a:t> A, et al. The CYP2D6 activity score: translating genotype information into a qualitative measure of phenotype. </a:t>
            </a:r>
            <a:r>
              <a:rPr kumimoji="1" lang="en-US" sz="1800" b="0" i="0" u="none" strike="noStrike" kern="0" cap="none" spc="0" normalizeH="0" baseline="0" noProof="0" dirty="0" err="1" smtClean="0">
                <a:ln>
                  <a:noFill/>
                </a:ln>
                <a:solidFill>
                  <a:schemeClr val="tx1"/>
                </a:solidFill>
                <a:effectLst/>
                <a:uLnTx/>
                <a:uFillTx/>
                <a:latin typeface="+mn-lt"/>
                <a:ea typeface="+mn-ea"/>
                <a:cs typeface="+mn-cs"/>
              </a:rPr>
              <a:t>Clin</a:t>
            </a:r>
            <a:r>
              <a:rPr kumimoji="1" lang="en-US" sz="1800" b="0" i="0" u="none" strike="noStrike" kern="0" cap="none" spc="0" normalizeH="0" baseline="0" noProof="0" dirty="0" smtClean="0">
                <a:ln>
                  <a:noFill/>
                </a:ln>
                <a:solidFill>
                  <a:schemeClr val="tx1"/>
                </a:solidFill>
                <a:effectLst/>
                <a:uLnTx/>
                <a:uFillTx/>
                <a:latin typeface="+mn-lt"/>
                <a:ea typeface="+mn-ea"/>
                <a:cs typeface="+mn-cs"/>
              </a:rPr>
              <a:t> </a:t>
            </a:r>
            <a:r>
              <a:rPr kumimoji="1" lang="en-US" sz="1800" b="0" i="0" u="none" strike="noStrike" kern="0" cap="none" spc="0" normalizeH="0" baseline="0" noProof="0" dirty="0" err="1" smtClean="0">
                <a:ln>
                  <a:noFill/>
                </a:ln>
                <a:solidFill>
                  <a:schemeClr val="tx1"/>
                </a:solidFill>
                <a:effectLst/>
                <a:uLnTx/>
                <a:uFillTx/>
                <a:latin typeface="+mn-lt"/>
                <a:ea typeface="+mn-ea"/>
                <a:cs typeface="+mn-cs"/>
              </a:rPr>
              <a:t>Pharmacol</a:t>
            </a:r>
            <a:r>
              <a:rPr kumimoji="1" lang="en-US" sz="1800" b="0" i="0" u="none" strike="noStrike" kern="0" cap="none" spc="0" normalizeH="0" baseline="0" noProof="0" dirty="0" smtClean="0">
                <a:ln>
                  <a:noFill/>
                </a:ln>
                <a:solidFill>
                  <a:schemeClr val="tx1"/>
                </a:solidFill>
                <a:effectLst/>
                <a:uLnTx/>
                <a:uFillTx/>
                <a:latin typeface="+mn-lt"/>
                <a:ea typeface="+mn-ea"/>
                <a:cs typeface="+mn-cs"/>
              </a:rPr>
              <a:t> </a:t>
            </a:r>
            <a:r>
              <a:rPr kumimoji="1" lang="en-US" sz="1800" b="0" i="0" u="none" strike="noStrike" kern="0" cap="none" spc="0" normalizeH="0" baseline="0" noProof="0" dirty="0" err="1" smtClean="0">
                <a:ln>
                  <a:noFill/>
                </a:ln>
                <a:solidFill>
                  <a:schemeClr val="tx1"/>
                </a:solidFill>
                <a:effectLst/>
                <a:uLnTx/>
                <a:uFillTx/>
                <a:latin typeface="+mn-lt"/>
                <a:ea typeface="+mn-ea"/>
                <a:cs typeface="+mn-cs"/>
              </a:rPr>
              <a:t>Ther</a:t>
            </a:r>
            <a:r>
              <a:rPr kumimoji="1" lang="en-US" sz="1800" b="0" i="0" u="none" strike="noStrike" kern="0" cap="none" spc="0" normalizeH="0" baseline="0" noProof="0" dirty="0" smtClean="0">
                <a:ln>
                  <a:noFill/>
                </a:ln>
                <a:solidFill>
                  <a:schemeClr val="tx1"/>
                </a:solidFill>
                <a:effectLst/>
                <a:uLnTx/>
                <a:uFillTx/>
                <a:latin typeface="+mn-lt"/>
                <a:ea typeface="+mn-ea"/>
                <a:cs typeface="+mn-cs"/>
              </a:rPr>
              <a:t>. 2008 Feb;83(2):234-42</a:t>
            </a:r>
            <a:r>
              <a:rPr kumimoji="1" lang="en-US" sz="2400" b="0" i="0" u="none" strike="noStrike" kern="0" cap="none" spc="0" normalizeH="0" baseline="0" noProof="0" dirty="0" smtClean="0">
                <a:ln>
                  <a:noFill/>
                </a:ln>
                <a:solidFill>
                  <a:schemeClr val="tx1"/>
                </a:solidFill>
                <a:effectLst/>
                <a:uLnTx/>
                <a:uFillTx/>
                <a:latin typeface="+mn-lt"/>
                <a:ea typeface="+mn-ea"/>
                <a:cs typeface="+mn-cs"/>
              </a:rPr>
              <a:t>.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a:xfrm>
            <a:off x="457200" y="274638"/>
            <a:ext cx="8686800" cy="1143000"/>
          </a:xfrm>
        </p:spPr>
        <p:txBody>
          <a:bodyPr>
            <a:normAutofit fontScale="90000"/>
          </a:bodyPr>
          <a:lstStyle/>
          <a:p>
            <a:r>
              <a:rPr lang="sr-Cyrl-RS" sz="4000" b="1" dirty="0" smtClean="0">
                <a:latin typeface="+mn-lt"/>
              </a:rPr>
              <a:t>Трамадол</a:t>
            </a:r>
            <a:r>
              <a:rPr lang="ru-RU" sz="4000" b="1" dirty="0">
                <a:latin typeface="+mn-lt"/>
              </a:rPr>
              <a:t/>
            </a:r>
            <a:br>
              <a:rPr lang="ru-RU" sz="4000" b="1" dirty="0">
                <a:latin typeface="+mn-lt"/>
              </a:rPr>
            </a:br>
            <a:r>
              <a:rPr lang="ru-RU" sz="3200" dirty="0">
                <a:latin typeface="+mn-lt"/>
              </a:rPr>
              <a:t>- пример клиничке примене -</a:t>
            </a:r>
            <a:endParaRPr lang="en-US" sz="3200" dirty="0">
              <a:latin typeface="+mn-lt"/>
            </a:endParaRPr>
          </a:p>
        </p:txBody>
      </p:sp>
      <p:sp>
        <p:nvSpPr>
          <p:cNvPr id="126979" name="Rectangle 3"/>
          <p:cNvSpPr>
            <a:spLocks noGrp="1" noChangeArrowheads="1"/>
          </p:cNvSpPr>
          <p:nvPr>
            <p:ph type="body" idx="1"/>
          </p:nvPr>
        </p:nvSpPr>
        <p:spPr>
          <a:xfrm>
            <a:off x="457200" y="1600200"/>
            <a:ext cx="8578850" cy="4349750"/>
          </a:xfrm>
        </p:spPr>
        <p:txBody>
          <a:bodyPr>
            <a:normAutofit fontScale="92500" lnSpcReduction="20000"/>
          </a:bodyPr>
          <a:lstStyle/>
          <a:p>
            <a:r>
              <a:rPr lang="sr-Cyrl-CS" altLang="ko-KR" dirty="0" smtClean="0"/>
              <a:t>Изражене интер-индивидуалне разлике у одговору на лек </a:t>
            </a:r>
          </a:p>
          <a:p>
            <a:r>
              <a:rPr lang="sr-Cyrl-CS" altLang="ko-KR" dirty="0" smtClean="0"/>
              <a:t>Опасна нежељена дејства</a:t>
            </a:r>
            <a:r>
              <a:rPr lang="sr-Cyrl-CS" altLang="ko-KR" dirty="0" smtClean="0">
                <a:solidFill>
                  <a:srgbClr val="CC0000"/>
                </a:solidFill>
              </a:rPr>
              <a:t> </a:t>
            </a:r>
          </a:p>
          <a:p>
            <a:pPr lvl="1"/>
            <a:r>
              <a:rPr lang="ru-RU" altLang="ko-KR" sz="1800" dirty="0" smtClean="0"/>
              <a:t>Хипотензија и респираторна депресија најопасније</a:t>
            </a:r>
            <a:endParaRPr lang="sr-Cyrl-CS" altLang="ko-KR" sz="1800" dirty="0" smtClean="0"/>
          </a:p>
          <a:p>
            <a:r>
              <a:rPr lang="sr-Cyrl-CS" altLang="ko-KR" dirty="0" smtClean="0"/>
              <a:t>Веза између генотипа и фенотипа</a:t>
            </a:r>
          </a:p>
          <a:p>
            <a:pPr lvl="1"/>
            <a:r>
              <a:rPr lang="ru-RU" altLang="ko-KR" dirty="0" smtClean="0"/>
              <a:t>активира се полиморфним ензимом CYP2D6</a:t>
            </a:r>
          </a:p>
          <a:p>
            <a:pPr lvl="3"/>
            <a:r>
              <a:rPr lang="ru-RU" altLang="ko-KR" dirty="0" smtClean="0"/>
              <a:t>спори метаболизери (</a:t>
            </a:r>
            <a:r>
              <a:rPr lang="en-US" altLang="ko-KR" i="1" dirty="0" smtClean="0"/>
              <a:t>poor </a:t>
            </a:r>
            <a:r>
              <a:rPr lang="en-US" altLang="ko-KR" i="1" dirty="0" err="1" smtClean="0"/>
              <a:t>metabolizers</a:t>
            </a:r>
            <a:r>
              <a:rPr lang="en-US" altLang="ko-KR" i="1" dirty="0" smtClean="0"/>
              <a:t>, PM</a:t>
            </a:r>
            <a:r>
              <a:rPr lang="ru-RU" altLang="ko-KR" dirty="0" smtClean="0"/>
              <a:t>)</a:t>
            </a:r>
            <a:r>
              <a:rPr lang="en-US" altLang="ko-KR" dirty="0" smtClean="0"/>
              <a:t>: </a:t>
            </a:r>
            <a:r>
              <a:rPr lang="en-US" dirty="0" smtClean="0"/>
              <a:t>AS = 0, </a:t>
            </a:r>
            <a:r>
              <a:rPr lang="sr-Cyrl-RS" dirty="0" smtClean="0"/>
              <a:t>интермедијарни метаболизери (</a:t>
            </a:r>
            <a:r>
              <a:rPr lang="en-US" i="1" dirty="0" smtClean="0"/>
              <a:t>intermediate </a:t>
            </a:r>
            <a:r>
              <a:rPr lang="en-US" i="1" dirty="0" err="1" smtClean="0"/>
              <a:t>metabolizers</a:t>
            </a:r>
            <a:r>
              <a:rPr lang="en-US" i="1" dirty="0" smtClean="0"/>
              <a:t>, IM</a:t>
            </a:r>
            <a:r>
              <a:rPr lang="sr-Cyrl-RS" dirty="0" smtClean="0"/>
              <a:t>): </a:t>
            </a:r>
            <a:r>
              <a:rPr lang="en-US" dirty="0" smtClean="0"/>
              <a:t>AS</a:t>
            </a:r>
            <a:r>
              <a:rPr lang="sr-Cyrl-RS" dirty="0" smtClean="0"/>
              <a:t> =0,5-1, </a:t>
            </a:r>
            <a:r>
              <a:rPr lang="en-US" dirty="0" smtClean="0"/>
              <a:t> </a:t>
            </a:r>
            <a:r>
              <a:rPr lang="sr-Cyrl-RS" dirty="0" smtClean="0"/>
              <a:t>екстензивни метаболизери (</a:t>
            </a:r>
            <a:r>
              <a:rPr lang="en-US" i="1" dirty="0" smtClean="0"/>
              <a:t>extensive </a:t>
            </a:r>
            <a:r>
              <a:rPr lang="en-US" i="1" dirty="0" err="1" smtClean="0"/>
              <a:t>metabolizers</a:t>
            </a:r>
            <a:r>
              <a:rPr lang="en-US" i="1" dirty="0" smtClean="0"/>
              <a:t>, EM</a:t>
            </a:r>
            <a:r>
              <a:rPr lang="en-US" dirty="0" smtClean="0"/>
              <a:t>)</a:t>
            </a:r>
            <a:r>
              <a:rPr lang="sr-Cyrl-RS" dirty="0" smtClean="0"/>
              <a:t>:</a:t>
            </a:r>
            <a:r>
              <a:rPr lang="en-US" dirty="0" smtClean="0"/>
              <a:t> AS = 1.5 - 2, </a:t>
            </a:r>
            <a:r>
              <a:rPr lang="sr-Cyrl-RS" dirty="0" smtClean="0"/>
              <a:t>ултрабрзи метаболизери (</a:t>
            </a:r>
            <a:r>
              <a:rPr lang="en-US" i="1" dirty="0" smtClean="0"/>
              <a:t>ultra-rapid </a:t>
            </a:r>
            <a:r>
              <a:rPr lang="en-US" i="1" dirty="0" err="1" smtClean="0"/>
              <a:t>metabolizers</a:t>
            </a:r>
            <a:r>
              <a:rPr lang="en-US" i="1" dirty="0" smtClean="0"/>
              <a:t>, UM</a:t>
            </a:r>
            <a:r>
              <a:rPr lang="sr-Cyrl-RS" dirty="0" smtClean="0"/>
              <a:t>): </a:t>
            </a:r>
            <a:r>
              <a:rPr lang="en-US" dirty="0" smtClean="0"/>
              <a:t>AS</a:t>
            </a:r>
            <a:r>
              <a:rPr lang="sr-Cyrl-RS" dirty="0" smtClean="0"/>
              <a:t> </a:t>
            </a:r>
            <a:r>
              <a:rPr lang="en-US" dirty="0" smtClean="0">
                <a:latin typeface="Calibri"/>
              </a:rPr>
              <a:t>&gt;</a:t>
            </a:r>
            <a:r>
              <a:rPr lang="sr-Cyrl-RS" dirty="0" smtClean="0">
                <a:latin typeface="Calibri"/>
              </a:rPr>
              <a:t> </a:t>
            </a:r>
            <a:r>
              <a:rPr lang="en-US" dirty="0" smtClean="0">
                <a:latin typeface="Calibri"/>
              </a:rPr>
              <a:t>2</a:t>
            </a:r>
            <a:endParaRPr lang="ru-RU" altLang="ko-KR" dirty="0" smtClean="0">
              <a:solidFill>
                <a:srgbClr val="CC0000"/>
              </a:solidFill>
            </a:endParaRPr>
          </a:p>
          <a:p>
            <a:pPr lvl="1"/>
            <a:r>
              <a:rPr lang="ru-RU" altLang="ko-KR" dirty="0" smtClean="0"/>
              <a:t>делује на полиморфни рецептор </a:t>
            </a:r>
            <a:r>
              <a:rPr lang="el-GR" altLang="ko-KR" dirty="0" smtClean="0">
                <a:cs typeface="Tahoma" pitchFamily="34" charset="0"/>
              </a:rPr>
              <a:t>μ</a:t>
            </a:r>
            <a:r>
              <a:rPr lang="sr-Cyrl-CS" altLang="ko-KR" dirty="0" smtClean="0">
                <a:cs typeface="Tahoma" pitchFamily="34" charset="0"/>
              </a:rPr>
              <a:t> (кодирајући ген</a:t>
            </a:r>
            <a:r>
              <a:rPr lang="sr-Cyrl-CS" altLang="ko-KR" dirty="0" smtClean="0"/>
              <a:t> </a:t>
            </a:r>
            <a:r>
              <a:rPr lang="en-US" altLang="ko-KR" i="1" dirty="0" smtClean="0">
                <a:ea typeface="굴림" pitchFamily="34" charset="-127"/>
              </a:rPr>
              <a:t>OPRM1</a:t>
            </a:r>
            <a:r>
              <a:rPr lang="sr-Cyrl-CS" altLang="ko-KR" dirty="0" smtClean="0"/>
              <a:t>)</a:t>
            </a:r>
          </a:p>
          <a:p>
            <a:pPr lvl="3"/>
            <a:r>
              <a:rPr lang="sr-Cyrl-CS" altLang="ko-KR" dirty="0" smtClean="0"/>
              <a:t>варијација </a:t>
            </a:r>
            <a:r>
              <a:rPr lang="en-US" altLang="ko-KR" dirty="0" smtClean="0">
                <a:ea typeface="굴림" pitchFamily="34" charset="-127"/>
              </a:rPr>
              <a:t>A118G</a:t>
            </a:r>
            <a:r>
              <a:rPr lang="sr-Cyrl-CS" altLang="ko-KR" dirty="0" smtClean="0"/>
              <a:t> смањује реактивност рецептора</a:t>
            </a:r>
          </a:p>
          <a:p>
            <a:pPr lvl="1"/>
            <a:r>
              <a:rPr lang="sr-Cyrl-CS" altLang="ko-KR" dirty="0" smtClean="0"/>
              <a:t>супстрат је за п-гликопротеин</a:t>
            </a:r>
            <a:r>
              <a:rPr lang="sr-Cyrl-CS" altLang="ko-KR" i="1" dirty="0" smtClean="0"/>
              <a:t> </a:t>
            </a:r>
            <a:r>
              <a:rPr lang="sr-Cyrl-CS" altLang="ko-KR" dirty="0" smtClean="0">
                <a:cs typeface="Tahoma" pitchFamily="34" charset="0"/>
              </a:rPr>
              <a:t>(кодирајући ген</a:t>
            </a:r>
            <a:r>
              <a:rPr lang="sr-Cyrl-CS" altLang="ko-KR" dirty="0" smtClean="0"/>
              <a:t> </a:t>
            </a:r>
            <a:r>
              <a:rPr lang="en-US" altLang="ko-KR" i="1" dirty="0" smtClean="0">
                <a:ea typeface="굴림" pitchFamily="34" charset="-127"/>
              </a:rPr>
              <a:t>MDR1</a:t>
            </a:r>
            <a:r>
              <a:rPr lang="en-US" altLang="ko-KR" dirty="0" smtClean="0">
                <a:ea typeface="굴림" pitchFamily="34" charset="-127"/>
              </a:rPr>
              <a:t>)</a:t>
            </a:r>
            <a:endParaRPr lang="sr-Cyrl-CS" altLang="ko-KR" dirty="0" smtClean="0"/>
          </a:p>
          <a:p>
            <a:pPr lvl="3"/>
            <a:r>
              <a:rPr lang="sr-Cyrl-CS" altLang="ko-KR" dirty="0" smtClean="0"/>
              <a:t>варијације 3435C&lt;T и 2677G&lt;A&lt;T повећавају концентрацију трамадола у мозгу</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1"/>
            <a:r>
              <a:rPr lang="ru-RU" dirty="0" smtClean="0"/>
              <a:t>Фармакогенетика метаболишућих ензима</a:t>
            </a:r>
            <a:endParaRPr lang="en-US" dirty="0"/>
          </a:p>
        </p:txBody>
      </p:sp>
      <p:sp>
        <p:nvSpPr>
          <p:cNvPr id="3" name="Content Placeholder 2"/>
          <p:cNvSpPr>
            <a:spLocks noGrp="1"/>
          </p:cNvSpPr>
          <p:nvPr>
            <p:ph idx="1"/>
          </p:nvPr>
        </p:nvSpPr>
        <p:spPr/>
        <p:txBody>
          <a:bodyPr>
            <a:normAutofit fontScale="92500" lnSpcReduction="20000"/>
          </a:bodyPr>
          <a:lstStyle/>
          <a:p>
            <a:r>
              <a:rPr lang="sr-Cyrl-RS" dirty="0" smtClean="0"/>
              <a:t>Фармакогенетика ензима </a:t>
            </a:r>
            <a:r>
              <a:rPr lang="en-US" dirty="0" smtClean="0"/>
              <a:t>I </a:t>
            </a:r>
            <a:r>
              <a:rPr lang="sr-Cyrl-RS" dirty="0" smtClean="0"/>
              <a:t>фазе метаболизма</a:t>
            </a:r>
          </a:p>
          <a:p>
            <a:pPr lvl="1"/>
            <a:r>
              <a:rPr lang="en-US" dirty="0" smtClean="0"/>
              <a:t>CYP</a:t>
            </a:r>
            <a:r>
              <a:rPr lang="sr-Cyrl-RS" dirty="0" smtClean="0"/>
              <a:t>450 суперфамилија састоји се од 10 фамилија и 30 ензима, од којих је већина изразито полиморфна (</a:t>
            </a:r>
            <a:r>
              <a:rPr lang="en-US" u="sng" dirty="0" smtClean="0"/>
              <a:t>https://www.pharmvar.org/genes</a:t>
            </a:r>
            <a:r>
              <a:rPr lang="sr-Cyrl-RS" dirty="0" smtClean="0"/>
              <a:t>)</a:t>
            </a:r>
          </a:p>
          <a:p>
            <a:pPr lvl="2"/>
            <a:r>
              <a:rPr lang="sr-Cyrl-RS" dirty="0" smtClean="0"/>
              <a:t>најбројније и за метаболизам лекова најзначајније су фамилије </a:t>
            </a:r>
            <a:r>
              <a:rPr lang="en-US" dirty="0" smtClean="0"/>
              <a:t>CYP</a:t>
            </a:r>
            <a:r>
              <a:rPr lang="sr-Cyrl-RS" dirty="0" smtClean="0"/>
              <a:t>1,</a:t>
            </a:r>
            <a:r>
              <a:rPr lang="en-US" dirty="0" smtClean="0"/>
              <a:t> CYP</a:t>
            </a:r>
            <a:r>
              <a:rPr lang="sr-Cyrl-RS" dirty="0" smtClean="0"/>
              <a:t>2 и </a:t>
            </a:r>
            <a:r>
              <a:rPr lang="en-US" dirty="0" smtClean="0"/>
              <a:t>CYP</a:t>
            </a:r>
            <a:r>
              <a:rPr lang="sr-Cyrl-RS" dirty="0" smtClean="0"/>
              <a:t>3</a:t>
            </a:r>
          </a:p>
          <a:p>
            <a:r>
              <a:rPr lang="sr-Cyrl-RS" dirty="0" smtClean="0"/>
              <a:t>Фармакогенетика ензима </a:t>
            </a:r>
            <a:r>
              <a:rPr lang="en-US" dirty="0" smtClean="0"/>
              <a:t>II </a:t>
            </a:r>
            <a:r>
              <a:rPr lang="sr-Cyrl-RS" dirty="0" smtClean="0"/>
              <a:t>фазе метаболизма</a:t>
            </a:r>
          </a:p>
          <a:p>
            <a:pPr lvl="1"/>
            <a:r>
              <a:rPr lang="sr-Cyrl-RS" dirty="0" smtClean="0"/>
              <a:t>ензими друге фазе врше коњугацију интермедијерно поларних лекова, већином су такође полиморфни</a:t>
            </a:r>
          </a:p>
          <a:p>
            <a:pPr lvl="1"/>
            <a:r>
              <a:rPr lang="sr-Cyrl-RS" dirty="0" smtClean="0"/>
              <a:t>најзначајнији укључују </a:t>
            </a:r>
          </a:p>
          <a:p>
            <a:pPr lvl="2"/>
            <a:r>
              <a:rPr lang="sr-Cyrl-RS" dirty="0" smtClean="0"/>
              <a:t>уридин 5’дифосфо глукуронозил трансферазе (</a:t>
            </a:r>
            <a:r>
              <a:rPr lang="en-US" dirty="0" smtClean="0"/>
              <a:t>UGTs</a:t>
            </a:r>
            <a:r>
              <a:rPr lang="sr-Cyrl-RS" dirty="0" smtClean="0"/>
              <a:t>)</a:t>
            </a:r>
          </a:p>
          <a:p>
            <a:pPr lvl="2"/>
            <a:r>
              <a:rPr lang="en-US" dirty="0" smtClean="0"/>
              <a:t>N</a:t>
            </a:r>
            <a:r>
              <a:rPr lang="sr-Cyrl-RS" dirty="0" smtClean="0"/>
              <a:t> – ацетил трансферазе (</a:t>
            </a:r>
            <a:r>
              <a:rPr lang="en-US" dirty="0" smtClean="0"/>
              <a:t>NATs</a:t>
            </a:r>
            <a:r>
              <a:rPr lang="sr-Cyrl-RS" dirty="0" smtClean="0"/>
              <a:t>)</a:t>
            </a:r>
          </a:p>
          <a:p>
            <a:pPr lvl="2"/>
            <a:r>
              <a:rPr lang="sr-Cyrl-RS" dirty="0" smtClean="0"/>
              <a:t>глутатион </a:t>
            </a:r>
            <a:r>
              <a:rPr lang="en-US" dirty="0" smtClean="0"/>
              <a:t>S </a:t>
            </a:r>
            <a:r>
              <a:rPr lang="sr-Cyrl-RS" dirty="0" smtClean="0"/>
              <a:t>трансферазе (</a:t>
            </a:r>
            <a:r>
              <a:rPr lang="en-US" dirty="0" smtClean="0"/>
              <a:t>GSTs</a:t>
            </a:r>
            <a:r>
              <a:rPr lang="sr-Cyrl-RS" dirty="0" smtClean="0"/>
              <a:t>)</a:t>
            </a:r>
            <a:r>
              <a:rPr lang="en-US" dirty="0" smtClean="0"/>
              <a:t> </a:t>
            </a:r>
            <a:endParaRPr lang="sr-Cyrl-RS" dirty="0" smtClean="0"/>
          </a:p>
          <a:p>
            <a:pPr lvl="2"/>
            <a:r>
              <a:rPr lang="sr-Cyrl-RS" dirty="0" smtClean="0"/>
              <a:t>сулфотрансферазе (</a:t>
            </a:r>
            <a:r>
              <a:rPr lang="en-US" dirty="0" smtClean="0"/>
              <a:t>SULTs</a:t>
            </a:r>
            <a:r>
              <a:rPr lang="sr-Cyrl-RS" dirty="0" smtClean="0"/>
              <a:t>)</a:t>
            </a:r>
            <a:endParaRPr lang="en-US" dirty="0" smtClean="0"/>
          </a:p>
          <a:p>
            <a:pPr lvl="2"/>
            <a:r>
              <a:rPr lang="sr-Cyrl-RS" dirty="0" smtClean="0"/>
              <a:t>тиопурин метил трансфераза (</a:t>
            </a:r>
            <a:r>
              <a:rPr lang="en-US" dirty="0" smtClean="0"/>
              <a:t>TPMT)</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48064" y="620688"/>
            <a:ext cx="3816424" cy="1143000"/>
          </a:xfrm>
        </p:spPr>
        <p:txBody>
          <a:bodyPr>
            <a:normAutofit fontScale="90000"/>
          </a:bodyPr>
          <a:lstStyle/>
          <a:p>
            <a:pPr algn="ctr"/>
            <a:r>
              <a:rPr lang="sr-Cyrl-CS" sz="4000" b="1" dirty="0" smtClean="0"/>
              <a:t>Трамадол</a:t>
            </a:r>
            <a:r>
              <a:rPr lang="ru-RU" sz="4000" b="1" dirty="0" smtClean="0"/>
              <a:t/>
            </a:r>
            <a:br>
              <a:rPr lang="ru-RU" sz="4000" b="1" dirty="0" smtClean="0"/>
            </a:br>
            <a:r>
              <a:rPr lang="ru-RU" sz="3200" dirty="0" smtClean="0"/>
              <a:t>- пример клиничке примене -</a:t>
            </a:r>
            <a:endParaRPr lang="en-US" sz="3200" dirty="0"/>
          </a:p>
        </p:txBody>
      </p:sp>
      <p:sp>
        <p:nvSpPr>
          <p:cNvPr id="3" name="Content Placeholder 2"/>
          <p:cNvSpPr>
            <a:spLocks noGrp="1"/>
          </p:cNvSpPr>
          <p:nvPr>
            <p:ph idx="1"/>
          </p:nvPr>
        </p:nvSpPr>
        <p:spPr>
          <a:xfrm>
            <a:off x="5292080" y="5517232"/>
            <a:ext cx="3672408" cy="576064"/>
          </a:xfrm>
        </p:spPr>
        <p:txBody>
          <a:bodyPr/>
          <a:lstStyle/>
          <a:p>
            <a:pPr>
              <a:buNone/>
            </a:pPr>
            <a:r>
              <a:rPr lang="en-US" sz="1800" dirty="0" smtClean="0"/>
              <a:t>	</a:t>
            </a:r>
            <a:r>
              <a:rPr lang="sr-Cyrl-RS" sz="1600" dirty="0" smtClean="0"/>
              <a:t>преузето са: </a:t>
            </a:r>
            <a:r>
              <a:rPr lang="en-US" sz="1600" dirty="0" smtClean="0"/>
              <a:t>M. Whirl-Carrillo, et al. </a:t>
            </a:r>
            <a:r>
              <a:rPr lang="en-US" sz="1600" dirty="0" err="1" smtClean="0"/>
              <a:t>Pharmacogenomics</a:t>
            </a:r>
            <a:r>
              <a:rPr lang="en-US" sz="1600" dirty="0" smtClean="0"/>
              <a:t> Knowledge for Personalized Medicine. </a:t>
            </a:r>
            <a:r>
              <a:rPr lang="en-US" sz="1600" dirty="0" err="1" smtClean="0"/>
              <a:t>Clin</a:t>
            </a:r>
            <a:r>
              <a:rPr lang="en-US" sz="1600" dirty="0" smtClean="0"/>
              <a:t> </a:t>
            </a:r>
            <a:r>
              <a:rPr lang="en-US" sz="1600" dirty="0" err="1" smtClean="0"/>
              <a:t>Pharm</a:t>
            </a:r>
            <a:r>
              <a:rPr lang="en-US" sz="1600" dirty="0" smtClean="0"/>
              <a:t> </a:t>
            </a:r>
            <a:r>
              <a:rPr lang="en-US" sz="1600" dirty="0" err="1" smtClean="0"/>
              <a:t>Ther</a:t>
            </a:r>
            <a:r>
              <a:rPr lang="en-US" sz="1600" dirty="0" smtClean="0"/>
              <a:t> 2012; 92(4): 414-7.</a:t>
            </a:r>
            <a:endParaRPr lang="en-US" sz="1600" dirty="0"/>
          </a:p>
        </p:txBody>
      </p:sp>
      <p:pic>
        <p:nvPicPr>
          <p:cNvPr id="5122" name="Picture 2" descr="Резултат слика за tramadol pathway"/>
          <p:cNvPicPr>
            <a:picLocks noChangeAspect="1" noChangeArrowheads="1"/>
          </p:cNvPicPr>
          <p:nvPr/>
        </p:nvPicPr>
        <p:blipFill>
          <a:blip r:embed="rId2" cstate="print"/>
          <a:srcRect/>
          <a:stretch>
            <a:fillRect/>
          </a:stretch>
        </p:blipFill>
        <p:spPr bwMode="auto">
          <a:xfrm>
            <a:off x="0" y="-27384"/>
            <a:ext cx="5159244" cy="6885384"/>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CS" sz="4000" b="1" dirty="0" smtClean="0"/>
              <a:t>Трамадол</a:t>
            </a:r>
            <a:r>
              <a:rPr lang="ru-RU" sz="5400" b="1" dirty="0" smtClean="0"/>
              <a:t/>
            </a:r>
            <a:br>
              <a:rPr lang="ru-RU" sz="5400" b="1" dirty="0" smtClean="0"/>
            </a:br>
            <a:r>
              <a:rPr lang="ru-RU" dirty="0" smtClean="0"/>
              <a:t>- </a:t>
            </a:r>
            <a:r>
              <a:rPr lang="ru-RU" sz="3100" dirty="0" smtClean="0"/>
              <a:t>пример клиничке примене -</a:t>
            </a:r>
            <a:endParaRPr lang="en-US" sz="3100" dirty="0"/>
          </a:p>
        </p:txBody>
      </p:sp>
      <p:sp>
        <p:nvSpPr>
          <p:cNvPr id="3" name="Content Placeholder 2"/>
          <p:cNvSpPr>
            <a:spLocks noGrp="1"/>
          </p:cNvSpPr>
          <p:nvPr>
            <p:ph idx="1"/>
          </p:nvPr>
        </p:nvSpPr>
        <p:spPr>
          <a:xfrm>
            <a:off x="683568" y="1628800"/>
            <a:ext cx="8064896" cy="3312368"/>
          </a:xfrm>
        </p:spPr>
        <p:txBody>
          <a:bodyPr>
            <a:normAutofit/>
          </a:bodyPr>
          <a:lstStyle/>
          <a:p>
            <a:r>
              <a:rPr lang="sr-Cyrl-RS" dirty="0" smtClean="0"/>
              <a:t>Класично дозирање:</a:t>
            </a:r>
          </a:p>
          <a:p>
            <a:pPr lvl="1"/>
            <a:r>
              <a:rPr lang="sr-Cyrl-RS" dirty="0" smtClean="0"/>
              <a:t>''</a:t>
            </a:r>
            <a:r>
              <a:rPr lang="en-US" i="1" dirty="0" smtClean="0"/>
              <a:t>one drug/dose fits all</a:t>
            </a:r>
            <a:r>
              <a:rPr lang="en-US" dirty="0" smtClean="0"/>
              <a:t>'' </a:t>
            </a:r>
            <a:r>
              <a:rPr lang="sr-Cyrl-RS" dirty="0" smtClean="0"/>
              <a:t>приступ</a:t>
            </a:r>
          </a:p>
          <a:p>
            <a:pPr lvl="2"/>
            <a:r>
              <a:rPr lang="sr-Cyrl-RS" dirty="0" smtClean="0"/>
              <a:t>50 - 100 </a:t>
            </a:r>
            <a:r>
              <a:rPr lang="en-US" dirty="0" smtClean="0"/>
              <a:t>mg </a:t>
            </a:r>
            <a:r>
              <a:rPr lang="sr-Cyrl-RS" dirty="0" smtClean="0"/>
              <a:t>на 4 - 6 сати</a:t>
            </a:r>
          </a:p>
          <a:p>
            <a:pPr lvl="1"/>
            <a:r>
              <a:rPr lang="sr-Cyrl-RS" dirty="0" smtClean="0"/>
              <a:t>''</a:t>
            </a:r>
            <a:r>
              <a:rPr lang="en-US" i="1" dirty="0" smtClean="0"/>
              <a:t>trial and error</a:t>
            </a:r>
            <a:r>
              <a:rPr lang="en-US" dirty="0" smtClean="0"/>
              <a:t>'' </a:t>
            </a:r>
            <a:r>
              <a:rPr lang="sr-Cyrl-RS" dirty="0" smtClean="0"/>
              <a:t>приступ</a:t>
            </a:r>
          </a:p>
          <a:p>
            <a:pPr lvl="2"/>
            <a:r>
              <a:rPr lang="sr-Cyrl-RS" dirty="0" smtClean="0"/>
              <a:t>доза се титрира на основу постигнутог аналгетског ефекта  </a:t>
            </a:r>
          </a:p>
          <a:p>
            <a:r>
              <a:rPr lang="sr-Cyrl-RS" dirty="0" smtClean="0"/>
              <a:t>Дозирање које укључује фармакогенетику: </a:t>
            </a:r>
          </a:p>
          <a:p>
            <a:pPr lvl="1"/>
            <a:r>
              <a:rPr lang="sr-Cyrl-RS" dirty="0" smtClean="0"/>
              <a:t>заснива се на генотипизацији </a:t>
            </a:r>
            <a:r>
              <a:rPr lang="ru-RU" altLang="ko-KR" dirty="0" smtClean="0"/>
              <a:t>CYP2D6 </a:t>
            </a:r>
            <a:r>
              <a:rPr lang="sr-Cyrl-RS" dirty="0" smtClean="0"/>
              <a:t>и утврђивању метаболишућег статуса</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CS" sz="4000" b="1" dirty="0" smtClean="0"/>
              <a:t>Трамадол</a:t>
            </a:r>
            <a:r>
              <a:rPr lang="ru-RU" sz="5400" b="1" dirty="0" smtClean="0"/>
              <a:t/>
            </a:r>
            <a:br>
              <a:rPr lang="ru-RU" sz="5400" b="1" dirty="0" smtClean="0"/>
            </a:br>
            <a:r>
              <a:rPr lang="ru-RU" sz="3100" dirty="0" smtClean="0"/>
              <a:t>- пример клиничке примене -</a:t>
            </a:r>
            <a:endParaRPr lang="en-US" sz="3100" dirty="0"/>
          </a:p>
        </p:txBody>
      </p:sp>
      <p:graphicFrame>
        <p:nvGraphicFramePr>
          <p:cNvPr id="4" name="Table 3"/>
          <p:cNvGraphicFramePr>
            <a:graphicFrameLocks noGrp="1"/>
          </p:cNvGraphicFramePr>
          <p:nvPr/>
        </p:nvGraphicFramePr>
        <p:xfrm>
          <a:off x="467544" y="1556792"/>
          <a:ext cx="8352928" cy="4508500"/>
        </p:xfrm>
        <a:graphic>
          <a:graphicData uri="http://schemas.openxmlformats.org/drawingml/2006/table">
            <a:tbl>
              <a:tblPr firstRow="1" bandRow="1">
                <a:tableStyleId>{2D5ABB26-0587-4C30-8999-92F81FD0307C}</a:tableStyleId>
              </a:tblPr>
              <a:tblGrid>
                <a:gridCol w="1290908"/>
                <a:gridCol w="7062020"/>
              </a:tblGrid>
              <a:tr h="370840">
                <a:tc>
                  <a:txBody>
                    <a:bodyPr/>
                    <a:lstStyle/>
                    <a:p>
                      <a:r>
                        <a:rPr lang="sr-Cyrl-RS" sz="1800" b="1" dirty="0" smtClean="0">
                          <a:latin typeface="+mn-lt"/>
                        </a:rPr>
                        <a:t>Фенотип</a:t>
                      </a:r>
                      <a:endParaRPr lang="en-US" sz="1800" b="1" dirty="0">
                        <a:latin typeface="+mn-lt"/>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lang="sr-Cyrl-RS" sz="1800" b="1" dirty="0" smtClean="0">
                          <a:solidFill>
                            <a:schemeClr val="tx1"/>
                          </a:solidFill>
                          <a:latin typeface="+mn-lt"/>
                        </a:rPr>
                        <a:t>Препорука*</a:t>
                      </a:r>
                      <a:endParaRPr lang="en-US" sz="1800" b="1" dirty="0">
                        <a:solidFill>
                          <a:schemeClr val="tx1"/>
                        </a:solidFill>
                        <a:latin typeface="+mn-lt"/>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r>
              <a:tr h="370840">
                <a:tc>
                  <a:txBody>
                    <a:bodyPr/>
                    <a:lstStyle/>
                    <a:p>
                      <a:pPr algn="l" fontAlgn="t"/>
                      <a:r>
                        <a:rPr lang="en-US" sz="1800" b="1" i="0" u="none" strike="noStrike" dirty="0">
                          <a:solidFill>
                            <a:schemeClr val="tx1"/>
                          </a:solidFill>
                          <a:latin typeface="+mn-lt"/>
                        </a:rPr>
                        <a:t>CYP2D6 UM</a:t>
                      </a:r>
                    </a:p>
                  </a:txBody>
                  <a:tcPr marL="7620" marR="7620" marT="762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42900" indent="-342900" algn="l" fontAlgn="t">
                        <a:buFont typeface="+mj-lt"/>
                        <a:buAutoNum type="arabicPeriod"/>
                      </a:pPr>
                      <a:r>
                        <a:rPr lang="ru-RU" sz="1800" b="0" i="0" u="none" strike="noStrike" dirty="0" smtClean="0">
                          <a:solidFill>
                            <a:schemeClr val="tx1"/>
                          </a:solidFill>
                          <a:latin typeface="+mn-lt"/>
                        </a:rPr>
                        <a:t>Применити </a:t>
                      </a:r>
                      <a:r>
                        <a:rPr lang="ru-RU" sz="1800" b="0" i="0" u="none" strike="noStrike" dirty="0">
                          <a:solidFill>
                            <a:schemeClr val="tx1"/>
                          </a:solidFill>
                          <a:latin typeface="+mn-lt"/>
                        </a:rPr>
                        <a:t>алтернативни опиоид (не кодеин, јер је контраиндикован за CYP2D6 UM</a:t>
                      </a:r>
                      <a:r>
                        <a:rPr lang="ru-RU" sz="1800" b="0" i="0" u="none" strike="noStrike" dirty="0" smtClean="0">
                          <a:solidFill>
                            <a:schemeClr val="tx1"/>
                          </a:solidFill>
                          <a:latin typeface="+mn-lt"/>
                        </a:rPr>
                        <a:t>)</a:t>
                      </a:r>
                    </a:p>
                    <a:p>
                      <a:pPr marL="342900" indent="-342900" algn="l" fontAlgn="t">
                        <a:buFont typeface="+mj-lt"/>
                        <a:buAutoNum type="arabicPeriod"/>
                      </a:pPr>
                      <a:r>
                        <a:rPr lang="ru-RU" sz="1800" b="0" i="0" u="none" strike="noStrike" dirty="0" smtClean="0">
                          <a:solidFill>
                            <a:schemeClr val="tx1"/>
                          </a:solidFill>
                          <a:latin typeface="+mn-lt"/>
                        </a:rPr>
                        <a:t> </a:t>
                      </a:r>
                      <a:r>
                        <a:rPr lang="ru-RU" sz="1800" b="0" i="0" u="none" strike="noStrike" dirty="0">
                          <a:solidFill>
                            <a:schemeClr val="tx1"/>
                          </a:solidFill>
                          <a:latin typeface="+mn-lt"/>
                        </a:rPr>
                        <a:t>Ако алтернативни опиоид није доступан, применити 40% стандардне дозе трамадола. Пацијенту саветовати да пријави нежељене ефекте. </a:t>
                      </a:r>
                    </a:p>
                  </a:txBody>
                  <a:tcPr marL="7620" marR="7620" marT="762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l" fontAlgn="t"/>
                      <a:r>
                        <a:rPr lang="en-US" sz="1800" b="1" i="0" u="none" strike="noStrike" dirty="0">
                          <a:solidFill>
                            <a:schemeClr val="tx1"/>
                          </a:solidFill>
                          <a:latin typeface="+mn-lt"/>
                        </a:rPr>
                        <a:t>CYP2D6 IM</a:t>
                      </a:r>
                    </a:p>
                  </a:txBody>
                  <a:tcPr marL="7620" marR="7620" marT="762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42900" indent="-342900" algn="l" fontAlgn="t">
                        <a:buFont typeface="+mj-lt"/>
                        <a:buAutoNum type="arabicPeriod"/>
                      </a:pPr>
                      <a:r>
                        <a:rPr lang="ru-RU" sz="1800" b="0" i="0" u="none" strike="noStrike" dirty="0" smtClean="0">
                          <a:solidFill>
                            <a:schemeClr val="tx1"/>
                          </a:solidFill>
                          <a:latin typeface="+mn-lt"/>
                        </a:rPr>
                        <a:t>Пратити </a:t>
                      </a:r>
                      <a:r>
                        <a:rPr lang="ru-RU" sz="1800" b="0" i="0" u="none" strike="noStrike" dirty="0">
                          <a:solidFill>
                            <a:schemeClr val="tx1"/>
                          </a:solidFill>
                          <a:latin typeface="+mn-lt"/>
                        </a:rPr>
                        <a:t>ниво </a:t>
                      </a:r>
                      <a:r>
                        <a:rPr lang="ru-RU" sz="1800" b="0" i="0" u="none" strike="noStrike" dirty="0" smtClean="0">
                          <a:solidFill>
                            <a:schemeClr val="tx1"/>
                          </a:solidFill>
                          <a:latin typeface="+mn-lt"/>
                        </a:rPr>
                        <a:t>аналгезије</a:t>
                      </a:r>
                    </a:p>
                    <a:p>
                      <a:pPr marL="342900" indent="-342900" algn="l" fontAlgn="t">
                        <a:buFont typeface="+mj-lt"/>
                        <a:buAutoNum type="arabicPeriod"/>
                      </a:pPr>
                      <a:r>
                        <a:rPr lang="ru-RU" sz="1800" b="0" i="0" u="none" strike="noStrike" dirty="0" smtClean="0">
                          <a:solidFill>
                            <a:schemeClr val="tx1"/>
                          </a:solidFill>
                          <a:latin typeface="+mn-lt"/>
                        </a:rPr>
                        <a:t> </a:t>
                      </a:r>
                      <a:r>
                        <a:rPr lang="ru-RU" sz="1800" b="0" i="0" u="none" strike="noStrike" dirty="0">
                          <a:solidFill>
                            <a:schemeClr val="tx1"/>
                          </a:solidFill>
                          <a:latin typeface="+mn-lt"/>
                        </a:rPr>
                        <a:t>У случају редукције </a:t>
                      </a:r>
                      <a:r>
                        <a:rPr lang="ru-RU" sz="1800" b="0" i="0" u="none" strike="noStrike" dirty="0" smtClean="0">
                          <a:solidFill>
                            <a:schemeClr val="tx1"/>
                          </a:solidFill>
                          <a:latin typeface="+mn-lt"/>
                        </a:rPr>
                        <a:t>ефекта</a:t>
                      </a:r>
                      <a:br>
                        <a:rPr lang="ru-RU" sz="1800" b="0" i="0" u="none" strike="noStrike" dirty="0" smtClean="0">
                          <a:solidFill>
                            <a:schemeClr val="tx1"/>
                          </a:solidFill>
                          <a:latin typeface="+mn-lt"/>
                        </a:rPr>
                      </a:br>
                      <a:r>
                        <a:rPr lang="ru-RU" sz="1800" b="0" i="0" u="none" strike="noStrike" dirty="0" smtClean="0">
                          <a:solidFill>
                            <a:schemeClr val="tx1"/>
                          </a:solidFill>
                          <a:latin typeface="+mn-lt"/>
                        </a:rPr>
                        <a:t>a. повећати дозу</a:t>
                      </a:r>
                      <a:br>
                        <a:rPr lang="ru-RU" sz="1800" b="0" i="0" u="none" strike="noStrike" dirty="0" smtClean="0">
                          <a:solidFill>
                            <a:schemeClr val="tx1"/>
                          </a:solidFill>
                          <a:latin typeface="+mn-lt"/>
                        </a:rPr>
                      </a:br>
                      <a:r>
                        <a:rPr lang="ru-RU" sz="1800" b="0" i="0" u="none" strike="noStrike" dirty="0" smtClean="0">
                          <a:solidFill>
                            <a:schemeClr val="tx1"/>
                          </a:solidFill>
                          <a:latin typeface="+mn-lt"/>
                        </a:rPr>
                        <a:t>b. ако </a:t>
                      </a:r>
                      <a:r>
                        <a:rPr lang="ru-RU" sz="1800" b="0" i="0" u="none" strike="noStrike" dirty="0">
                          <a:solidFill>
                            <a:schemeClr val="tx1"/>
                          </a:solidFill>
                          <a:latin typeface="+mn-lt"/>
                        </a:rPr>
                        <a:t>повећање дозе не постиже ефекат, применити алтернативни опиоид (не кодеин, јер се такође метаболише преко CYP2D6)</a:t>
                      </a:r>
                    </a:p>
                  </a:txBody>
                  <a:tcPr marL="7620" marR="7620" marT="762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l" fontAlgn="t"/>
                      <a:r>
                        <a:rPr lang="en-US" sz="1800" b="1" i="0" u="none" strike="noStrike" dirty="0">
                          <a:solidFill>
                            <a:schemeClr val="tx1"/>
                          </a:solidFill>
                          <a:latin typeface="+mn-lt"/>
                        </a:rPr>
                        <a:t>CYP2D6 PM</a:t>
                      </a:r>
                    </a:p>
                  </a:txBody>
                  <a:tcPr marL="7620" marR="7620" marT="762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342900" indent="-342900" algn="l" fontAlgn="t">
                        <a:buFont typeface="+mj-lt"/>
                        <a:buAutoNum type="arabicPeriod"/>
                      </a:pPr>
                      <a:r>
                        <a:rPr lang="ru-RU" sz="1800" b="0" i="0" u="none" strike="noStrike" dirty="0" smtClean="0">
                          <a:solidFill>
                            <a:schemeClr val="tx1"/>
                          </a:solidFill>
                          <a:latin typeface="+mn-lt"/>
                        </a:rPr>
                        <a:t>Пратити </a:t>
                      </a:r>
                      <a:r>
                        <a:rPr lang="ru-RU" sz="1800" b="0" i="0" u="none" strike="noStrike" dirty="0">
                          <a:solidFill>
                            <a:schemeClr val="tx1"/>
                          </a:solidFill>
                          <a:latin typeface="+mn-lt"/>
                        </a:rPr>
                        <a:t>ниво </a:t>
                      </a:r>
                      <a:r>
                        <a:rPr lang="ru-RU" sz="1800" b="0" i="0" u="none" strike="noStrike" dirty="0" smtClean="0">
                          <a:solidFill>
                            <a:schemeClr val="tx1"/>
                          </a:solidFill>
                          <a:latin typeface="+mn-lt"/>
                        </a:rPr>
                        <a:t>аналгезије</a:t>
                      </a:r>
                    </a:p>
                    <a:p>
                      <a:pPr marL="342900" indent="-342900" algn="l" fontAlgn="t">
                        <a:buFont typeface="+mj-lt"/>
                        <a:buAutoNum type="arabicPeriod"/>
                      </a:pPr>
                      <a:r>
                        <a:rPr lang="ru-RU" sz="1800" b="0" i="0" u="none" strike="noStrike" dirty="0" smtClean="0">
                          <a:solidFill>
                            <a:schemeClr val="tx1"/>
                          </a:solidFill>
                          <a:latin typeface="+mn-lt"/>
                        </a:rPr>
                        <a:t>У </a:t>
                      </a:r>
                      <a:r>
                        <a:rPr lang="ru-RU" sz="1800" b="0" i="0" u="none" strike="noStrike" dirty="0">
                          <a:solidFill>
                            <a:schemeClr val="tx1"/>
                          </a:solidFill>
                          <a:latin typeface="+mn-lt"/>
                        </a:rPr>
                        <a:t>случају редукције ефекта</a:t>
                      </a:r>
                      <a:br>
                        <a:rPr lang="ru-RU" sz="1800" b="0" i="0" u="none" strike="noStrike" dirty="0">
                          <a:solidFill>
                            <a:schemeClr val="tx1"/>
                          </a:solidFill>
                          <a:latin typeface="+mn-lt"/>
                        </a:rPr>
                      </a:br>
                      <a:r>
                        <a:rPr lang="ru-RU" sz="1800" b="0" i="0" u="none" strike="noStrike" dirty="0">
                          <a:solidFill>
                            <a:schemeClr val="tx1"/>
                          </a:solidFill>
                          <a:latin typeface="+mn-lt"/>
                        </a:rPr>
                        <a:t>a. повећати дозу</a:t>
                      </a:r>
                      <a:br>
                        <a:rPr lang="ru-RU" sz="1800" b="0" i="0" u="none" strike="noStrike" dirty="0">
                          <a:solidFill>
                            <a:schemeClr val="tx1"/>
                          </a:solidFill>
                          <a:latin typeface="+mn-lt"/>
                        </a:rPr>
                      </a:br>
                      <a:r>
                        <a:rPr lang="ru-RU" sz="1800" b="0" i="0" u="none" strike="noStrike" dirty="0">
                          <a:solidFill>
                            <a:schemeClr val="tx1"/>
                          </a:solidFill>
                          <a:latin typeface="+mn-lt"/>
                        </a:rPr>
                        <a:t>b. ако повећање дозе не постиже ефекат, применити алтернативни опиоид (не кодеин, јер се такође метаболише преко CYP2D6)</a:t>
                      </a:r>
                    </a:p>
                  </a:txBody>
                  <a:tcPr marL="7620" marR="7620" marT="762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r>
            </a:tbl>
          </a:graphicData>
        </a:graphic>
      </p:graphicFrame>
      <p:sp>
        <p:nvSpPr>
          <p:cNvPr id="9" name="TextBox 8"/>
          <p:cNvSpPr txBox="1"/>
          <p:nvPr/>
        </p:nvSpPr>
        <p:spPr>
          <a:xfrm>
            <a:off x="971600" y="6146720"/>
            <a:ext cx="7704856" cy="738664"/>
          </a:xfrm>
          <a:prstGeom prst="rect">
            <a:avLst/>
          </a:prstGeom>
          <a:noFill/>
        </p:spPr>
        <p:txBody>
          <a:bodyPr wrap="square" rtlCol="0">
            <a:spAutoFit/>
          </a:bodyPr>
          <a:lstStyle/>
          <a:p>
            <a:pPr algn="r"/>
            <a:r>
              <a:rPr lang="en-US" sz="1800" dirty="0" smtClean="0">
                <a:latin typeface="+mn-lt"/>
              </a:rPr>
              <a:t>*</a:t>
            </a:r>
            <a:r>
              <a:rPr lang="en-US" sz="1800" dirty="0" err="1" smtClean="0">
                <a:latin typeface="+mn-lt"/>
              </a:rPr>
              <a:t>Swen</a:t>
            </a:r>
            <a:r>
              <a:rPr lang="en-US" sz="1800" dirty="0" smtClean="0">
                <a:latin typeface="+mn-lt"/>
              </a:rPr>
              <a:t> JJ, et al. </a:t>
            </a:r>
            <a:r>
              <a:rPr lang="en-US" sz="1800" dirty="0" err="1" smtClean="0">
                <a:latin typeface="+mn-lt"/>
              </a:rPr>
              <a:t>Pharmacogenetics</a:t>
            </a:r>
            <a:r>
              <a:rPr lang="en-US" sz="1800" dirty="0" smtClean="0">
                <a:latin typeface="+mn-lt"/>
              </a:rPr>
              <a:t>: from bench to byte--an update of guidelines. </a:t>
            </a:r>
            <a:r>
              <a:rPr lang="en-US" sz="1800" dirty="0" err="1" smtClean="0">
                <a:latin typeface="+mn-lt"/>
              </a:rPr>
              <a:t>Clin</a:t>
            </a:r>
            <a:r>
              <a:rPr lang="en-US" sz="1800" dirty="0" smtClean="0">
                <a:latin typeface="+mn-lt"/>
              </a:rPr>
              <a:t> </a:t>
            </a:r>
            <a:r>
              <a:rPr lang="en-US" sz="1800" dirty="0" err="1" smtClean="0">
                <a:latin typeface="+mn-lt"/>
              </a:rPr>
              <a:t>Pharmacol</a:t>
            </a:r>
            <a:r>
              <a:rPr lang="en-US" sz="1800" dirty="0" smtClean="0">
                <a:latin typeface="+mn-lt"/>
              </a:rPr>
              <a:t> </a:t>
            </a:r>
            <a:r>
              <a:rPr lang="en-US" sz="1800" dirty="0" err="1" smtClean="0">
                <a:latin typeface="+mn-lt"/>
              </a:rPr>
              <a:t>Ther</a:t>
            </a:r>
            <a:r>
              <a:rPr lang="en-US" sz="1800" dirty="0" smtClean="0">
                <a:latin typeface="+mn-lt"/>
              </a:rPr>
              <a:t>. 2011;89(5):662-73</a:t>
            </a:r>
            <a:r>
              <a:rPr lang="en-US" dirty="0" smtClean="0"/>
              <a:t>.</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CS" b="1" dirty="0" smtClean="0">
                <a:solidFill>
                  <a:srgbClr val="D60093"/>
                </a:solidFill>
              </a:rPr>
              <a:t>Фармакогенетика </a:t>
            </a:r>
            <a:r>
              <a:rPr lang="en-US" b="1" i="1" dirty="0" smtClean="0">
                <a:solidFill>
                  <a:srgbClr val="D60093"/>
                </a:solidFill>
              </a:rPr>
              <a:t>TPMT</a:t>
            </a:r>
            <a:endParaRPr lang="en-US" b="1" i="1" dirty="0">
              <a:solidFill>
                <a:srgbClr val="D60093"/>
              </a:solidFill>
            </a:endParaRPr>
          </a:p>
        </p:txBody>
      </p:sp>
      <p:sp>
        <p:nvSpPr>
          <p:cNvPr id="3" name="Content Placeholder 2"/>
          <p:cNvSpPr>
            <a:spLocks noGrp="1"/>
          </p:cNvSpPr>
          <p:nvPr>
            <p:ph idx="1"/>
          </p:nvPr>
        </p:nvSpPr>
        <p:spPr>
          <a:xfrm>
            <a:off x="683568" y="1628800"/>
            <a:ext cx="8064896" cy="4752528"/>
          </a:xfrm>
        </p:spPr>
        <p:txBody>
          <a:bodyPr>
            <a:noAutofit/>
          </a:bodyPr>
          <a:lstStyle/>
          <a:p>
            <a:r>
              <a:rPr lang="sr-Cyrl-CS" sz="2000" dirty="0" smtClean="0"/>
              <a:t>Ген:</a:t>
            </a:r>
          </a:p>
          <a:p>
            <a:pPr lvl="1"/>
            <a:r>
              <a:rPr lang="sr-Cyrl-CS" sz="2000" dirty="0" smtClean="0"/>
              <a:t>Локација: кратки крак хромозома </a:t>
            </a:r>
            <a:r>
              <a:rPr lang="en-US" sz="2000" dirty="0" smtClean="0"/>
              <a:t>6 (p22.3), </a:t>
            </a:r>
            <a:r>
              <a:rPr lang="sr-Cyrl-RS" sz="2000" dirty="0" smtClean="0"/>
              <a:t>в</a:t>
            </a:r>
            <a:r>
              <a:rPr lang="sr-Cyrl-CS" sz="2000" dirty="0" smtClean="0"/>
              <a:t>еличина: </a:t>
            </a:r>
            <a:r>
              <a:rPr lang="en-US" sz="2000" dirty="0" smtClean="0"/>
              <a:t>26,855b</a:t>
            </a:r>
            <a:endParaRPr lang="sr-Cyrl-CS" sz="2000" dirty="0" smtClean="0"/>
          </a:p>
          <a:p>
            <a:pPr lvl="1"/>
            <a:r>
              <a:rPr lang="sr-Cyrl-CS" sz="2000" dirty="0" smtClean="0"/>
              <a:t>Продукт:  протеин од 454аа – </a:t>
            </a:r>
            <a:r>
              <a:rPr lang="en-US" sz="2000" dirty="0" smtClean="0"/>
              <a:t>TPMT </a:t>
            </a:r>
            <a:r>
              <a:rPr lang="sr-Cyrl-CS" sz="2000" dirty="0" smtClean="0"/>
              <a:t>ензим </a:t>
            </a:r>
          </a:p>
          <a:p>
            <a:r>
              <a:rPr lang="sr-Cyrl-CS" sz="2000" dirty="0" smtClean="0"/>
              <a:t>Полиморфизам:</a:t>
            </a:r>
            <a:endParaRPr lang="en-US" sz="2000" dirty="0" smtClean="0"/>
          </a:p>
          <a:p>
            <a:pPr lvl="1"/>
            <a:r>
              <a:rPr lang="en-US" sz="2000" dirty="0" smtClean="0"/>
              <a:t>44</a:t>
            </a:r>
            <a:r>
              <a:rPr lang="sr-Cyrl-CS" sz="2000" dirty="0" smtClean="0"/>
              <a:t> варијантн</a:t>
            </a:r>
            <a:r>
              <a:rPr lang="en-US" sz="2000" dirty="0" smtClean="0"/>
              <a:t>a </a:t>
            </a:r>
            <a:r>
              <a:rPr lang="sr-Cyrl-CS" sz="2000" dirty="0" smtClean="0"/>
              <a:t>алела </a:t>
            </a:r>
            <a:r>
              <a:rPr lang="en-US" sz="2000" dirty="0" smtClean="0"/>
              <a:t>(</a:t>
            </a:r>
            <a:r>
              <a:rPr lang="en-US" sz="2000" u="sng" dirty="0" smtClean="0"/>
              <a:t>https://www.imh.liu.se/tpmtalleles?l=en</a:t>
            </a:r>
            <a:r>
              <a:rPr lang="en-US" sz="2000" dirty="0" smtClean="0"/>
              <a:t>)</a:t>
            </a:r>
            <a:r>
              <a:rPr lang="sr-Cyrl-CS" sz="2000" dirty="0" smtClean="0"/>
              <a:t>:</a:t>
            </a:r>
          </a:p>
          <a:p>
            <a:pPr lvl="2"/>
            <a:r>
              <a:rPr lang="sr-Cyrl-RS" sz="1700" dirty="0" smtClean="0"/>
              <a:t>ензим нема функцију код носилаца 11</a:t>
            </a:r>
            <a:r>
              <a:rPr lang="en-US" sz="1700" dirty="0" smtClean="0"/>
              <a:t> </a:t>
            </a:r>
            <a:r>
              <a:rPr lang="sr-Cyrl-RS" sz="1700" dirty="0" smtClean="0"/>
              <a:t>алела, укључујући </a:t>
            </a:r>
            <a:r>
              <a:rPr lang="sr-Cyrl-CS" sz="1700" i="1" dirty="0" smtClean="0"/>
              <a:t>*2, *</a:t>
            </a:r>
            <a:r>
              <a:rPr lang="sr-Cyrl-RS" sz="1700" i="1" dirty="0" smtClean="0"/>
              <a:t>3, *4, *11</a:t>
            </a:r>
            <a:endParaRPr lang="en-US" sz="1700" dirty="0" smtClean="0"/>
          </a:p>
          <a:p>
            <a:pPr lvl="1"/>
            <a:r>
              <a:rPr lang="sr-Cyrl-RS" sz="1900" dirty="0" smtClean="0"/>
              <a:t>по </a:t>
            </a:r>
            <a:r>
              <a:rPr lang="sr-Cyrl-CS" sz="1900" dirty="0" smtClean="0"/>
              <a:t>значају и учесталости издвајају се:</a:t>
            </a:r>
          </a:p>
          <a:p>
            <a:pPr lvl="2"/>
            <a:r>
              <a:rPr lang="en-US" sz="1900" i="1" dirty="0" smtClean="0"/>
              <a:t>TPMT*2</a:t>
            </a:r>
            <a:r>
              <a:rPr lang="en-US" sz="1900" dirty="0" smtClean="0"/>
              <a:t> (MAF (EUR): 0.006)</a:t>
            </a:r>
            <a:endParaRPr lang="sr-Cyrl-RS" sz="1900" dirty="0" smtClean="0"/>
          </a:p>
          <a:p>
            <a:pPr lvl="2"/>
            <a:r>
              <a:rPr lang="en-US" sz="1900" i="1" dirty="0" smtClean="0"/>
              <a:t>TPMT*3 </a:t>
            </a:r>
            <a:r>
              <a:rPr lang="en-US" sz="1900" dirty="0" smtClean="0"/>
              <a:t>(MAF (EUR): 0.04)</a:t>
            </a:r>
            <a:endParaRPr lang="sr-Cyrl-RS" sz="1900" dirty="0" smtClean="0"/>
          </a:p>
          <a:p>
            <a:pPr lvl="3"/>
            <a:r>
              <a:rPr lang="en-US" sz="1800" i="1" dirty="0" smtClean="0"/>
              <a:t>TPMT</a:t>
            </a:r>
            <a:r>
              <a:rPr lang="pt-BR" sz="1800" i="1" dirty="0" smtClean="0"/>
              <a:t>*3A </a:t>
            </a:r>
            <a:r>
              <a:rPr lang="en-US" sz="1800" dirty="0" smtClean="0"/>
              <a:t>(MAF (EUR): 0.0</a:t>
            </a:r>
            <a:r>
              <a:rPr lang="sr-Cyrl-RS" sz="1800" dirty="0" smtClean="0"/>
              <a:t>33</a:t>
            </a:r>
            <a:r>
              <a:rPr lang="en-US" sz="1800" dirty="0" smtClean="0"/>
              <a:t>)</a:t>
            </a:r>
            <a:r>
              <a:rPr lang="sr-Cyrl-RS" sz="1800" dirty="0" smtClean="0"/>
              <a:t>, </a:t>
            </a:r>
            <a:r>
              <a:rPr lang="en-US" sz="1800" i="1" dirty="0" smtClean="0"/>
              <a:t>TPMT</a:t>
            </a:r>
            <a:r>
              <a:rPr lang="pt-BR" sz="1800" i="1" dirty="0" smtClean="0"/>
              <a:t>*3B </a:t>
            </a:r>
            <a:r>
              <a:rPr lang="en-US" sz="1800" dirty="0" smtClean="0"/>
              <a:t>(MAF (EUR): 0.00</a:t>
            </a:r>
            <a:r>
              <a:rPr lang="sr-Cyrl-RS" sz="1800" dirty="0" smtClean="0"/>
              <a:t>3</a:t>
            </a:r>
            <a:r>
              <a:rPr lang="en-US" sz="1800" dirty="0" smtClean="0"/>
              <a:t>) </a:t>
            </a:r>
            <a:r>
              <a:rPr lang="en-US" sz="1800" i="1" dirty="0" smtClean="0"/>
              <a:t>TPMT</a:t>
            </a:r>
            <a:r>
              <a:rPr lang="pt-BR" sz="1800" i="1" dirty="0" smtClean="0"/>
              <a:t>*3C </a:t>
            </a:r>
            <a:r>
              <a:rPr lang="en-US" sz="1900" dirty="0" smtClean="0"/>
              <a:t>(MAF (EUR): 0.00</a:t>
            </a:r>
            <a:r>
              <a:rPr lang="sr-Cyrl-RS" sz="1900" dirty="0" smtClean="0"/>
              <a:t>5</a:t>
            </a:r>
            <a:r>
              <a:rPr lang="en-US" sz="1900" dirty="0" smtClean="0"/>
              <a:t>)</a:t>
            </a:r>
            <a:endParaRPr lang="sr-Cyrl-CS" sz="1900" dirty="0" smtClean="0"/>
          </a:p>
          <a:p>
            <a:r>
              <a:rPr lang="sr-Cyrl-CS" sz="2000" dirty="0" smtClean="0"/>
              <a:t>Клинички значај: </a:t>
            </a:r>
            <a:endParaRPr lang="en-US" sz="2000" dirty="0" smtClean="0"/>
          </a:p>
          <a:p>
            <a:pPr lvl="1"/>
            <a:r>
              <a:rPr lang="sr-Cyrl-CS" sz="1800" dirty="0" smtClean="0"/>
              <a:t>потврђен за</a:t>
            </a:r>
            <a:r>
              <a:rPr lang="en-US" sz="1800" dirty="0" smtClean="0"/>
              <a:t> </a:t>
            </a:r>
            <a:r>
              <a:rPr lang="sr-Cyrl-RS" sz="1800" dirty="0" smtClean="0"/>
              <a:t>азатиоприн, меркаптопурин, тиогуанин, цисплатину </a:t>
            </a:r>
            <a:endParaRPr lang="sr-Cyrl-CS" sz="1800"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CS" sz="4000" b="1" dirty="0" smtClean="0">
                <a:latin typeface="+mn-lt"/>
              </a:rPr>
              <a:t>Меркаптопурин</a:t>
            </a:r>
            <a:r>
              <a:rPr lang="ru-RU" sz="4000" dirty="0" smtClean="0">
                <a:latin typeface="+mn-lt"/>
              </a:rPr>
              <a:t> </a:t>
            </a:r>
            <a:r>
              <a:rPr lang="ru-RU" sz="4800" dirty="0" smtClean="0">
                <a:latin typeface="+mn-lt"/>
              </a:rPr>
              <a:t/>
            </a:r>
            <a:br>
              <a:rPr lang="ru-RU" sz="4800" dirty="0" smtClean="0">
                <a:latin typeface="+mn-lt"/>
              </a:rPr>
            </a:br>
            <a:r>
              <a:rPr lang="ru-RU" sz="4000" dirty="0" smtClean="0">
                <a:latin typeface="+mn-lt"/>
              </a:rPr>
              <a:t>- пример клиничке примене -</a:t>
            </a:r>
            <a:endParaRPr lang="en-US" sz="4000" dirty="0">
              <a:latin typeface="+mn-lt"/>
            </a:endParaRPr>
          </a:p>
        </p:txBody>
      </p:sp>
      <p:sp>
        <p:nvSpPr>
          <p:cNvPr id="3" name="Content Placeholder 2"/>
          <p:cNvSpPr>
            <a:spLocks noGrp="1"/>
          </p:cNvSpPr>
          <p:nvPr>
            <p:ph idx="1"/>
          </p:nvPr>
        </p:nvSpPr>
        <p:spPr>
          <a:xfrm>
            <a:off x="683568" y="1628800"/>
            <a:ext cx="8208912" cy="5040560"/>
          </a:xfrm>
        </p:spPr>
        <p:txBody>
          <a:bodyPr>
            <a:normAutofit fontScale="85000" lnSpcReduction="10000"/>
          </a:bodyPr>
          <a:lstStyle/>
          <a:p>
            <a:r>
              <a:rPr lang="sr-Cyrl-RS" dirty="0" smtClean="0"/>
              <a:t>Изражене интер-индивидуалне разлике у одговору на лек</a:t>
            </a:r>
          </a:p>
          <a:p>
            <a:pPr lvl="1"/>
            <a:r>
              <a:rPr lang="sr-Cyrl-RS" dirty="0" smtClean="0"/>
              <a:t>акутна лимфобластна и мијелоидна леукемија, хронична мијелоидна леукемија </a:t>
            </a:r>
          </a:p>
          <a:p>
            <a:r>
              <a:rPr lang="sr-Cyrl-RS" dirty="0" smtClean="0"/>
              <a:t>Опасна нежељена дејства </a:t>
            </a:r>
          </a:p>
          <a:p>
            <a:pPr lvl="1"/>
            <a:r>
              <a:rPr lang="sr-Cyrl-RS" dirty="0" smtClean="0"/>
              <a:t>Мијелосупресија - потенцијално летална / често одложена</a:t>
            </a:r>
          </a:p>
          <a:p>
            <a:r>
              <a:rPr lang="sr-Cyrl-RS" dirty="0" smtClean="0"/>
              <a:t>Веза између генотипа и фенотипа</a:t>
            </a:r>
          </a:p>
          <a:p>
            <a:pPr lvl="1"/>
            <a:r>
              <a:rPr lang="sr-Cyrl-RS" dirty="0" smtClean="0"/>
              <a:t>метаболише се полиморфним ензимом </a:t>
            </a:r>
            <a:r>
              <a:rPr lang="en-US" dirty="0" smtClean="0"/>
              <a:t>TPMT</a:t>
            </a:r>
          </a:p>
          <a:p>
            <a:pPr lvl="2"/>
            <a:r>
              <a:rPr lang="en-US" i="1" dirty="0" smtClean="0"/>
              <a:t>TPMT*2, TPMT*3</a:t>
            </a:r>
            <a:r>
              <a:rPr lang="sr-Cyrl-RS" i="1" dirty="0" smtClean="0"/>
              <a:t>А, </a:t>
            </a:r>
            <a:r>
              <a:rPr lang="en-US" i="1" dirty="0" smtClean="0"/>
              <a:t>TPMT*3</a:t>
            </a:r>
            <a:r>
              <a:rPr lang="sr-Cyrl-RS" i="1" dirty="0" smtClean="0"/>
              <a:t>С </a:t>
            </a:r>
            <a:r>
              <a:rPr lang="sr-Cyrl-RS" dirty="0" smtClean="0"/>
              <a:t>– спори метаболизери</a:t>
            </a:r>
            <a:r>
              <a:rPr lang="en-US" dirty="0" smtClean="0"/>
              <a:t>, </a:t>
            </a:r>
            <a:r>
              <a:rPr lang="sr-Cyrl-CS" altLang="ko-KR" dirty="0" smtClean="0"/>
              <a:t>повећавају ризик од настанка мијелосупресије </a:t>
            </a:r>
            <a:endParaRPr lang="sr-Cyrl-RS" dirty="0" smtClean="0"/>
          </a:p>
          <a:p>
            <a:pPr lvl="3"/>
            <a:r>
              <a:rPr lang="sr-Cyrl-RS" dirty="0" smtClean="0"/>
              <a:t>~10% болесника има слабо функционални или нефункционални </a:t>
            </a:r>
            <a:r>
              <a:rPr lang="en-US" dirty="0" smtClean="0"/>
              <a:t>TPMT </a:t>
            </a:r>
            <a:r>
              <a:rPr lang="sr-Cyrl-RS" dirty="0" smtClean="0"/>
              <a:t>ген</a:t>
            </a:r>
            <a:endParaRPr lang="en-US" dirty="0" smtClean="0"/>
          </a:p>
          <a:p>
            <a:pPr lvl="3"/>
            <a:r>
              <a:rPr lang="en-US" altLang="ko-KR" dirty="0" smtClean="0"/>
              <a:t>o</a:t>
            </a:r>
            <a:r>
              <a:rPr lang="sr-Cyrl-RS" altLang="ko-KR" dirty="0" smtClean="0"/>
              <a:t>ва 3 алела </a:t>
            </a:r>
            <a:r>
              <a:rPr lang="sr-Cyrl-CS" altLang="ko-KR" dirty="0" smtClean="0"/>
              <a:t>одговорна за 95% свих спорих </a:t>
            </a:r>
            <a:r>
              <a:rPr lang="ru-RU" altLang="ko-KR" dirty="0" smtClean="0"/>
              <a:t>TPMT метаболизера</a:t>
            </a:r>
            <a:endParaRPr lang="en-US" altLang="ko-KR" dirty="0" smtClean="0"/>
          </a:p>
          <a:p>
            <a:pPr lvl="1"/>
            <a:r>
              <a:rPr lang="sr-Cyrl-RS" dirty="0" smtClean="0"/>
              <a:t>ензим </a:t>
            </a:r>
            <a:r>
              <a:rPr lang="en-US" dirty="0" smtClean="0"/>
              <a:t>NUDT15</a:t>
            </a:r>
            <a:r>
              <a:rPr lang="sr-Cyrl-RS" dirty="0" smtClean="0"/>
              <a:t> (нудикс хидроксилаза 15)</a:t>
            </a:r>
            <a:r>
              <a:rPr lang="en-US" dirty="0" smtClean="0"/>
              <a:t> </a:t>
            </a:r>
            <a:r>
              <a:rPr lang="sr-Cyrl-RS" dirty="0" smtClean="0"/>
              <a:t>врши детоксификацију тиогуанин трифосфата </a:t>
            </a:r>
            <a:r>
              <a:rPr lang="en-US" dirty="0" smtClean="0"/>
              <a:t>(TGTP)</a:t>
            </a:r>
            <a:r>
              <a:rPr lang="sr-Cyrl-RS" dirty="0" smtClean="0"/>
              <a:t> – токсичног метаболита меркаптопурина</a:t>
            </a:r>
          </a:p>
          <a:p>
            <a:pPr lvl="2"/>
            <a:r>
              <a:rPr lang="sr-Cyrl-RS" dirty="0" smtClean="0"/>
              <a:t>носиоци варијација које доводе до слабије активности овог ензима (</a:t>
            </a:r>
            <a:r>
              <a:rPr lang="sr-Cyrl-RS" i="1" dirty="0" smtClean="0"/>
              <a:t>*2 </a:t>
            </a:r>
            <a:r>
              <a:rPr lang="sr-Cyrl-RS" dirty="0" smtClean="0"/>
              <a:t>и </a:t>
            </a:r>
            <a:r>
              <a:rPr lang="sr-Cyrl-RS" i="1" dirty="0" smtClean="0"/>
              <a:t>*3</a:t>
            </a:r>
            <a:r>
              <a:rPr lang="sr-Cyrl-RS" dirty="0" smtClean="0"/>
              <a:t>) у већем су ризику од мијелосупреси</a:t>
            </a:r>
            <a:r>
              <a:rPr lang="en-US" dirty="0" smtClean="0"/>
              <a:t>je</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48064" y="620688"/>
            <a:ext cx="3816424" cy="1143000"/>
          </a:xfrm>
        </p:spPr>
        <p:txBody>
          <a:bodyPr>
            <a:normAutofit fontScale="90000"/>
          </a:bodyPr>
          <a:lstStyle/>
          <a:p>
            <a:pPr algn="ctr"/>
            <a:r>
              <a:rPr lang="sr-Cyrl-CS" sz="4000" b="1" dirty="0" smtClean="0"/>
              <a:t>Меркаптопурин</a:t>
            </a:r>
            <a:r>
              <a:rPr lang="ru-RU" sz="4000" b="1" dirty="0" smtClean="0"/>
              <a:t/>
            </a:r>
            <a:br>
              <a:rPr lang="ru-RU" sz="4000" b="1" dirty="0" smtClean="0"/>
            </a:br>
            <a:r>
              <a:rPr lang="ru-RU" sz="3200" dirty="0" smtClean="0"/>
              <a:t>- пример клиничке примене -</a:t>
            </a:r>
            <a:endParaRPr lang="en-US" sz="3200" dirty="0"/>
          </a:p>
        </p:txBody>
      </p:sp>
      <p:sp>
        <p:nvSpPr>
          <p:cNvPr id="3" name="Content Placeholder 2"/>
          <p:cNvSpPr>
            <a:spLocks noGrp="1"/>
          </p:cNvSpPr>
          <p:nvPr>
            <p:ph idx="1"/>
          </p:nvPr>
        </p:nvSpPr>
        <p:spPr>
          <a:xfrm>
            <a:off x="5471592" y="5517232"/>
            <a:ext cx="3672408" cy="576064"/>
          </a:xfrm>
        </p:spPr>
        <p:txBody>
          <a:bodyPr/>
          <a:lstStyle/>
          <a:p>
            <a:pPr>
              <a:buNone/>
            </a:pPr>
            <a:r>
              <a:rPr lang="en-US" sz="1800" dirty="0" smtClean="0"/>
              <a:t>	</a:t>
            </a:r>
            <a:r>
              <a:rPr lang="sr-Cyrl-RS" sz="1600" dirty="0" smtClean="0"/>
              <a:t>преузето са: </a:t>
            </a:r>
            <a:r>
              <a:rPr lang="en-US" sz="1600" dirty="0" smtClean="0"/>
              <a:t>M. Whirl-Carrillo, et al. </a:t>
            </a:r>
            <a:r>
              <a:rPr lang="en-US" sz="1600" dirty="0" err="1" smtClean="0"/>
              <a:t>Pharmacogenomics</a:t>
            </a:r>
            <a:r>
              <a:rPr lang="en-US" sz="1600" dirty="0" smtClean="0"/>
              <a:t> Knowledge for Personalized Medicine. </a:t>
            </a:r>
            <a:r>
              <a:rPr lang="en-US" sz="1600" dirty="0" err="1" smtClean="0"/>
              <a:t>Clin</a:t>
            </a:r>
            <a:r>
              <a:rPr lang="en-US" sz="1600" dirty="0" smtClean="0"/>
              <a:t> </a:t>
            </a:r>
            <a:r>
              <a:rPr lang="en-US" sz="1600" dirty="0" err="1" smtClean="0"/>
              <a:t>Pharm</a:t>
            </a:r>
            <a:r>
              <a:rPr lang="en-US" sz="1600" dirty="0" smtClean="0"/>
              <a:t> </a:t>
            </a:r>
            <a:r>
              <a:rPr lang="en-US" sz="1600" dirty="0" err="1" smtClean="0"/>
              <a:t>Ther</a:t>
            </a:r>
            <a:r>
              <a:rPr lang="en-US" sz="1600" dirty="0" smtClean="0"/>
              <a:t> 2012; 92(4): 414-7.</a:t>
            </a:r>
            <a:endParaRPr lang="en-US" sz="1600" dirty="0"/>
          </a:p>
        </p:txBody>
      </p:sp>
      <p:pic>
        <p:nvPicPr>
          <p:cNvPr id="78850" name="Picture 2" descr="Thiopurine Pathway, Pharmacokinetics/Pharmacodynamics diagram"/>
          <p:cNvPicPr>
            <a:picLocks noChangeAspect="1" noChangeArrowheads="1"/>
          </p:cNvPicPr>
          <p:nvPr/>
        </p:nvPicPr>
        <p:blipFill>
          <a:blip r:embed="rId2" cstate="print"/>
          <a:srcRect/>
          <a:stretch>
            <a:fillRect/>
          </a:stretch>
        </p:blipFill>
        <p:spPr bwMode="auto">
          <a:xfrm>
            <a:off x="0" y="-8268"/>
            <a:ext cx="5508104" cy="6866268"/>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sr-Cyrl-CS" sz="3600" b="1" dirty="0" smtClean="0">
                <a:latin typeface="+mn-lt"/>
              </a:rPr>
              <a:t>Меркаптопурин</a:t>
            </a:r>
            <a:r>
              <a:rPr lang="ru-RU" sz="3600" dirty="0" smtClean="0">
                <a:latin typeface="+mn-lt"/>
              </a:rPr>
              <a:t> </a:t>
            </a:r>
            <a:br>
              <a:rPr lang="ru-RU" sz="3600" dirty="0" smtClean="0">
                <a:latin typeface="+mn-lt"/>
              </a:rPr>
            </a:br>
            <a:r>
              <a:rPr lang="ru-RU" sz="2800" dirty="0" smtClean="0">
                <a:latin typeface="+mn-lt"/>
              </a:rPr>
              <a:t>- пример клиничке примене -</a:t>
            </a:r>
            <a:endParaRPr lang="en-US" sz="2800" dirty="0">
              <a:latin typeface="+mn-lt"/>
            </a:endParaRPr>
          </a:p>
        </p:txBody>
      </p:sp>
      <p:sp>
        <p:nvSpPr>
          <p:cNvPr id="3" name="Content Placeholder 2"/>
          <p:cNvSpPr>
            <a:spLocks noGrp="1"/>
          </p:cNvSpPr>
          <p:nvPr>
            <p:ph idx="1"/>
          </p:nvPr>
        </p:nvSpPr>
        <p:spPr>
          <a:xfrm>
            <a:off x="683568" y="1628800"/>
            <a:ext cx="8064896" cy="4680520"/>
          </a:xfrm>
        </p:spPr>
        <p:txBody>
          <a:bodyPr>
            <a:normAutofit/>
          </a:bodyPr>
          <a:lstStyle/>
          <a:p>
            <a:r>
              <a:rPr lang="sr-Cyrl-CS" dirty="0" smtClean="0"/>
              <a:t>Класично дозирање:</a:t>
            </a:r>
          </a:p>
          <a:p>
            <a:pPr lvl="1"/>
            <a:r>
              <a:rPr lang="sr-Cyrl-CS" i="1" dirty="0" smtClean="0"/>
              <a:t>''</a:t>
            </a:r>
            <a:r>
              <a:rPr lang="en-US" altLang="ko-KR" i="1" dirty="0" smtClean="0">
                <a:ea typeface="굴림" pitchFamily="34" charset="-127"/>
              </a:rPr>
              <a:t>one</a:t>
            </a:r>
            <a:r>
              <a:rPr lang="sr-Cyrl-CS" altLang="ko-KR" i="1" dirty="0" smtClean="0"/>
              <a:t> </a:t>
            </a:r>
            <a:r>
              <a:rPr lang="en-US" altLang="ko-KR" i="1" dirty="0" smtClean="0">
                <a:ea typeface="굴림" pitchFamily="34" charset="-127"/>
              </a:rPr>
              <a:t>drug</a:t>
            </a:r>
            <a:r>
              <a:rPr lang="sr-Cyrl-CS" altLang="ko-KR" i="1" dirty="0" smtClean="0"/>
              <a:t>/</a:t>
            </a:r>
            <a:r>
              <a:rPr lang="en-US" altLang="ko-KR" i="1" dirty="0" smtClean="0">
                <a:ea typeface="굴림" pitchFamily="34" charset="-127"/>
              </a:rPr>
              <a:t>dose</a:t>
            </a:r>
            <a:r>
              <a:rPr lang="sr-Cyrl-CS" altLang="ko-KR" i="1" dirty="0" smtClean="0"/>
              <a:t> </a:t>
            </a:r>
            <a:r>
              <a:rPr lang="en-US" altLang="ko-KR" i="1" dirty="0" smtClean="0">
                <a:ea typeface="굴림" pitchFamily="34" charset="-127"/>
              </a:rPr>
              <a:t>fits</a:t>
            </a:r>
            <a:r>
              <a:rPr lang="sr-Cyrl-CS" altLang="ko-KR" i="1" dirty="0" smtClean="0"/>
              <a:t> </a:t>
            </a:r>
            <a:r>
              <a:rPr lang="en-US" altLang="ko-KR" i="1" dirty="0" smtClean="0">
                <a:ea typeface="굴림" pitchFamily="34" charset="-127"/>
              </a:rPr>
              <a:t>all</a:t>
            </a:r>
            <a:r>
              <a:rPr lang="sr-Cyrl-CS" altLang="ko-KR" i="1" dirty="0" smtClean="0"/>
              <a:t>'' </a:t>
            </a:r>
            <a:r>
              <a:rPr lang="sr-Cyrl-CS" altLang="ko-KR" dirty="0" smtClean="0"/>
              <a:t>приступ</a:t>
            </a:r>
          </a:p>
          <a:p>
            <a:pPr lvl="2"/>
            <a:r>
              <a:rPr lang="sr-Cyrl-CS" altLang="ko-KR" dirty="0" smtClean="0"/>
              <a:t>1,5 до 2,5 mg/kg дневно</a:t>
            </a:r>
          </a:p>
          <a:p>
            <a:pPr lvl="1"/>
            <a:r>
              <a:rPr lang="sr-Cyrl-CS" altLang="ko-KR" i="1" dirty="0" smtClean="0"/>
              <a:t>''</a:t>
            </a:r>
            <a:r>
              <a:rPr lang="en-US" altLang="ko-KR" i="1" dirty="0" smtClean="0">
                <a:ea typeface="굴림" pitchFamily="34" charset="-127"/>
              </a:rPr>
              <a:t>trial and error</a:t>
            </a:r>
            <a:r>
              <a:rPr lang="sr-Cyrl-CS" altLang="ko-KR" i="1" dirty="0" smtClean="0"/>
              <a:t>'' </a:t>
            </a:r>
            <a:r>
              <a:rPr lang="sr-Cyrl-CS" altLang="ko-KR" dirty="0" smtClean="0"/>
              <a:t>приступ</a:t>
            </a:r>
          </a:p>
          <a:p>
            <a:pPr lvl="2"/>
            <a:r>
              <a:rPr lang="sr-Cyrl-CS" altLang="ko-KR" dirty="0" smtClean="0"/>
              <a:t>прилагођавање дозе према ефектима  </a:t>
            </a:r>
          </a:p>
          <a:p>
            <a:r>
              <a:rPr lang="sr-Cyrl-CS" dirty="0" smtClean="0"/>
              <a:t>Дозирање које укључује фармакогенетику:</a:t>
            </a:r>
          </a:p>
          <a:p>
            <a:pPr lvl="1"/>
            <a:r>
              <a:rPr lang="sr-Cyrl-RS" dirty="0" smtClean="0"/>
              <a:t>заснива се на генотипизацији </a:t>
            </a:r>
            <a:r>
              <a:rPr lang="ru-RU" altLang="ko-KR" dirty="0" smtClean="0"/>
              <a:t>CYP2D6 </a:t>
            </a:r>
            <a:r>
              <a:rPr lang="sr-Cyrl-RS" dirty="0" smtClean="0"/>
              <a:t>и утврђивању метаболишућег статуса</a:t>
            </a:r>
            <a:endParaRPr lang="en-US" dirty="0" smtClean="0"/>
          </a:p>
          <a:p>
            <a:pPr lvl="2"/>
            <a:r>
              <a:rPr lang="sr-Cyrl-RS" dirty="0" smtClean="0"/>
              <a:t>полиморфизам </a:t>
            </a:r>
            <a:r>
              <a:rPr lang="en-US" i="1" dirty="0" smtClean="0"/>
              <a:t>NUDT15</a:t>
            </a:r>
            <a:r>
              <a:rPr lang="en-US" dirty="0" smtClean="0"/>
              <a:t> </a:t>
            </a:r>
            <a:r>
              <a:rPr lang="sr-Cyrl-RS" dirty="0" smtClean="0"/>
              <a:t>такође има клинички значај и уврштен је у фармакогенетски водич о дозирању меркаптопурина код популација код којих је значајно заступљен (азијска раса и Шпанци) </a:t>
            </a:r>
            <a:endParaRPr lang="en-US" dirty="0" smtClean="0"/>
          </a:p>
          <a:p>
            <a:endParaRPr lang="sr-Cyrl-CS" altLang="ko-KR"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sr-Cyrl-CS" sz="3600" b="1" dirty="0" smtClean="0">
                <a:latin typeface="+mn-lt"/>
              </a:rPr>
              <a:t>Меркаптопурин</a:t>
            </a:r>
            <a:r>
              <a:rPr lang="ru-RU" sz="3600" dirty="0" smtClean="0">
                <a:latin typeface="+mn-lt"/>
              </a:rPr>
              <a:t> </a:t>
            </a:r>
            <a:br>
              <a:rPr lang="ru-RU" sz="3600" dirty="0" smtClean="0">
                <a:latin typeface="+mn-lt"/>
              </a:rPr>
            </a:br>
            <a:r>
              <a:rPr lang="ru-RU" sz="2800" dirty="0" smtClean="0">
                <a:latin typeface="+mn-lt"/>
              </a:rPr>
              <a:t>- пример клиничке примене -</a:t>
            </a:r>
            <a:endParaRPr lang="en-US" sz="2800" dirty="0">
              <a:latin typeface="+mn-lt"/>
            </a:endParaRPr>
          </a:p>
        </p:txBody>
      </p:sp>
      <p:sp>
        <p:nvSpPr>
          <p:cNvPr id="4" name="Content Placeholder 2"/>
          <p:cNvSpPr txBox="1">
            <a:spLocks/>
          </p:cNvSpPr>
          <p:nvPr/>
        </p:nvSpPr>
        <p:spPr bwMode="auto">
          <a:xfrm>
            <a:off x="899592" y="5733256"/>
            <a:ext cx="8064896" cy="93610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a:bodyPr>
          <a:lstStyle/>
          <a:p>
            <a:pPr marL="342900" marR="0" lvl="0" indent="-342900" algn="r" defTabSz="914400" rtl="0" eaLnBrk="1" fontAlgn="base" latinLnBrk="0" hangingPunct="1">
              <a:lnSpc>
                <a:spcPct val="100000"/>
              </a:lnSpc>
              <a:spcBef>
                <a:spcPct val="20000"/>
              </a:spcBef>
              <a:spcAft>
                <a:spcPct val="0"/>
              </a:spcAft>
              <a:buClr>
                <a:schemeClr val="tx1"/>
              </a:buClr>
              <a:buSzTx/>
              <a:tabLst/>
              <a:defRPr/>
            </a:pPr>
            <a:r>
              <a:rPr kumimoji="1" lang="en-US" sz="1800" b="0" i="0" u="none" strike="noStrike" kern="0" cap="none" spc="0" normalizeH="0" baseline="0" noProof="0" dirty="0" smtClean="0">
                <a:ln>
                  <a:noFill/>
                </a:ln>
                <a:solidFill>
                  <a:schemeClr val="tx1"/>
                </a:solidFill>
                <a:effectLst/>
                <a:uLnTx/>
                <a:uFillTx/>
                <a:latin typeface="+mn-lt"/>
                <a:ea typeface="+mn-ea"/>
                <a:cs typeface="+mn-cs"/>
              </a:rPr>
              <a:t>	*</a:t>
            </a:r>
            <a:r>
              <a:rPr kumimoji="1" lang="en-US" sz="1800" b="0" i="0" u="none" strike="noStrike" kern="0" cap="none" spc="0" normalizeH="0" baseline="0" noProof="0" dirty="0" err="1" smtClean="0">
                <a:ln>
                  <a:noFill/>
                </a:ln>
                <a:solidFill>
                  <a:schemeClr val="tx1"/>
                </a:solidFill>
                <a:effectLst/>
                <a:uLnTx/>
                <a:uFillTx/>
                <a:latin typeface="+mn-lt"/>
                <a:ea typeface="+mn-ea"/>
                <a:cs typeface="+mn-cs"/>
              </a:rPr>
              <a:t>Relling</a:t>
            </a:r>
            <a:r>
              <a:rPr kumimoji="1" lang="en-US" sz="1800" b="0" i="0" u="none" strike="noStrike" kern="0" cap="none" spc="0" normalizeH="0" baseline="0" noProof="0" dirty="0" smtClean="0">
                <a:ln>
                  <a:noFill/>
                </a:ln>
                <a:solidFill>
                  <a:schemeClr val="tx1"/>
                </a:solidFill>
                <a:effectLst/>
                <a:uLnTx/>
                <a:uFillTx/>
                <a:latin typeface="+mn-lt"/>
                <a:ea typeface="+mn-ea"/>
                <a:cs typeface="+mn-cs"/>
              </a:rPr>
              <a:t> MV, et al. Clinical </a:t>
            </a:r>
            <a:r>
              <a:rPr kumimoji="1" lang="en-US" sz="1800" b="0" i="0" u="none" strike="noStrike" kern="0" cap="none" spc="0" normalizeH="0" baseline="0" noProof="0" dirty="0" err="1" smtClean="0">
                <a:ln>
                  <a:noFill/>
                </a:ln>
                <a:solidFill>
                  <a:schemeClr val="tx1"/>
                </a:solidFill>
                <a:effectLst/>
                <a:uLnTx/>
                <a:uFillTx/>
                <a:latin typeface="+mn-lt"/>
                <a:ea typeface="+mn-ea"/>
                <a:cs typeface="+mn-cs"/>
              </a:rPr>
              <a:t>Pharmacogenetics</a:t>
            </a:r>
            <a:r>
              <a:rPr kumimoji="1" lang="en-US" sz="1800" b="0" i="0" u="none" strike="noStrike" kern="0" cap="none" spc="0" normalizeH="0" baseline="0" noProof="0" dirty="0" smtClean="0">
                <a:ln>
                  <a:noFill/>
                </a:ln>
                <a:solidFill>
                  <a:schemeClr val="tx1"/>
                </a:solidFill>
                <a:effectLst/>
                <a:uLnTx/>
                <a:uFillTx/>
                <a:latin typeface="+mn-lt"/>
                <a:ea typeface="+mn-ea"/>
                <a:cs typeface="+mn-cs"/>
              </a:rPr>
              <a:t> Implementation Consortium Guideline for </a:t>
            </a:r>
            <a:r>
              <a:rPr kumimoji="1" lang="en-US" sz="1800" b="0" i="0" u="none" strike="noStrike" kern="0" cap="none" spc="0" normalizeH="0" baseline="0" noProof="0" dirty="0" err="1" smtClean="0">
                <a:ln>
                  <a:noFill/>
                </a:ln>
                <a:solidFill>
                  <a:schemeClr val="tx1"/>
                </a:solidFill>
                <a:effectLst/>
                <a:uLnTx/>
                <a:uFillTx/>
                <a:latin typeface="+mn-lt"/>
                <a:ea typeface="+mn-ea"/>
                <a:cs typeface="+mn-cs"/>
              </a:rPr>
              <a:t>Thiopurine</a:t>
            </a:r>
            <a:r>
              <a:rPr kumimoji="1" lang="en-US" sz="1800" b="0" i="0" u="none" strike="noStrike" kern="0" cap="none" spc="0" normalizeH="0" baseline="0" noProof="0" dirty="0" smtClean="0">
                <a:ln>
                  <a:noFill/>
                </a:ln>
                <a:solidFill>
                  <a:schemeClr val="tx1"/>
                </a:solidFill>
                <a:effectLst/>
                <a:uLnTx/>
                <a:uFillTx/>
                <a:latin typeface="+mn-lt"/>
                <a:ea typeface="+mn-ea"/>
                <a:cs typeface="+mn-cs"/>
              </a:rPr>
              <a:t> Dosing Based on TPMT and NUDT15 Genotypes: 2018 Update. </a:t>
            </a:r>
            <a:r>
              <a:rPr kumimoji="1" lang="en-US" sz="1800" b="0" i="0" u="none" strike="noStrike" kern="0" cap="none" spc="0" normalizeH="0" baseline="0" noProof="0" dirty="0" err="1" smtClean="0">
                <a:ln>
                  <a:noFill/>
                </a:ln>
                <a:solidFill>
                  <a:schemeClr val="tx1"/>
                </a:solidFill>
                <a:effectLst/>
                <a:uLnTx/>
                <a:uFillTx/>
                <a:latin typeface="+mn-lt"/>
                <a:ea typeface="+mn-ea"/>
                <a:cs typeface="+mn-cs"/>
              </a:rPr>
              <a:t>Clin</a:t>
            </a:r>
            <a:r>
              <a:rPr kumimoji="1" lang="en-US" sz="1800" b="0" i="0" u="none" strike="noStrike" kern="0" cap="none" spc="0" normalizeH="0" baseline="0" noProof="0" dirty="0" smtClean="0">
                <a:ln>
                  <a:noFill/>
                </a:ln>
                <a:solidFill>
                  <a:schemeClr val="tx1"/>
                </a:solidFill>
                <a:effectLst/>
                <a:uLnTx/>
                <a:uFillTx/>
                <a:latin typeface="+mn-lt"/>
                <a:ea typeface="+mn-ea"/>
                <a:cs typeface="+mn-cs"/>
              </a:rPr>
              <a:t> </a:t>
            </a:r>
            <a:r>
              <a:rPr kumimoji="1" lang="en-US" sz="1800" b="0" i="0" u="none" strike="noStrike" kern="0" cap="none" spc="0" normalizeH="0" baseline="0" noProof="0" dirty="0" err="1" smtClean="0">
                <a:ln>
                  <a:noFill/>
                </a:ln>
                <a:solidFill>
                  <a:schemeClr val="tx1"/>
                </a:solidFill>
                <a:effectLst/>
                <a:uLnTx/>
                <a:uFillTx/>
                <a:latin typeface="+mn-lt"/>
                <a:ea typeface="+mn-ea"/>
                <a:cs typeface="+mn-cs"/>
              </a:rPr>
              <a:t>Pharmacol</a:t>
            </a:r>
            <a:r>
              <a:rPr kumimoji="1" lang="en-US" sz="1800" b="0" i="0" u="none" strike="noStrike" kern="0" cap="none" spc="0" normalizeH="0" baseline="0" noProof="0" dirty="0" smtClean="0">
                <a:ln>
                  <a:noFill/>
                </a:ln>
                <a:solidFill>
                  <a:schemeClr val="tx1"/>
                </a:solidFill>
                <a:effectLst/>
                <a:uLnTx/>
                <a:uFillTx/>
                <a:latin typeface="+mn-lt"/>
                <a:ea typeface="+mn-ea"/>
                <a:cs typeface="+mn-cs"/>
              </a:rPr>
              <a:t> </a:t>
            </a:r>
            <a:r>
              <a:rPr kumimoji="1" lang="en-US" sz="1800" b="0" i="0" u="none" strike="noStrike" kern="0" cap="none" spc="0" normalizeH="0" baseline="0" noProof="0" dirty="0" err="1" smtClean="0">
                <a:ln>
                  <a:noFill/>
                </a:ln>
                <a:solidFill>
                  <a:schemeClr val="tx1"/>
                </a:solidFill>
                <a:effectLst/>
                <a:uLnTx/>
                <a:uFillTx/>
                <a:latin typeface="+mn-lt"/>
                <a:ea typeface="+mn-ea"/>
                <a:cs typeface="+mn-cs"/>
              </a:rPr>
              <a:t>Ther</a:t>
            </a:r>
            <a:r>
              <a:rPr kumimoji="1" lang="en-US" sz="1800" b="0" i="0" u="none" strike="noStrike" kern="0" cap="none" spc="0" normalizeH="0" baseline="0" noProof="0" dirty="0" smtClean="0">
                <a:ln>
                  <a:noFill/>
                </a:ln>
                <a:solidFill>
                  <a:schemeClr val="tx1"/>
                </a:solidFill>
                <a:effectLst/>
                <a:uLnTx/>
                <a:uFillTx/>
                <a:latin typeface="+mn-lt"/>
                <a:ea typeface="+mn-ea"/>
                <a:cs typeface="+mn-cs"/>
              </a:rPr>
              <a:t>. 2019 May;105(5):1095-1105.</a:t>
            </a:r>
            <a:endParaRPr kumimoji="1" lang="en-US" sz="1800" b="0" i="0" u="none" strike="noStrike" kern="0" cap="none" spc="0" normalizeH="0" baseline="0" noProof="0" dirty="0">
              <a:ln>
                <a:noFill/>
              </a:ln>
              <a:solidFill>
                <a:schemeClr val="tx1"/>
              </a:solidFill>
              <a:effectLst/>
              <a:uLnTx/>
              <a:uFillTx/>
              <a:latin typeface="+mn-lt"/>
              <a:ea typeface="+mn-ea"/>
              <a:cs typeface="+mn-cs"/>
            </a:endParaRPr>
          </a:p>
        </p:txBody>
      </p:sp>
      <p:graphicFrame>
        <p:nvGraphicFramePr>
          <p:cNvPr id="6" name="Table 5"/>
          <p:cNvGraphicFramePr>
            <a:graphicFrameLocks noGrp="1"/>
          </p:cNvGraphicFramePr>
          <p:nvPr/>
        </p:nvGraphicFramePr>
        <p:xfrm>
          <a:off x="179512" y="1484784"/>
          <a:ext cx="8640960" cy="4234180"/>
        </p:xfrm>
        <a:graphic>
          <a:graphicData uri="http://schemas.openxmlformats.org/drawingml/2006/table">
            <a:tbl>
              <a:tblPr firstRow="1" bandRow="1">
                <a:tableStyleId>{2D5ABB26-0587-4C30-8999-92F81FD0307C}</a:tableStyleId>
              </a:tblPr>
              <a:tblGrid>
                <a:gridCol w="1080120"/>
                <a:gridCol w="7560840"/>
              </a:tblGrid>
              <a:tr h="370840">
                <a:tc>
                  <a:txBody>
                    <a:bodyPr/>
                    <a:lstStyle/>
                    <a:p>
                      <a:r>
                        <a:rPr lang="sr-Cyrl-RS" sz="1800" b="1" dirty="0" smtClean="0">
                          <a:latin typeface="+mn-lt"/>
                        </a:rPr>
                        <a:t>Фенотип</a:t>
                      </a:r>
                      <a:endParaRPr lang="en-US" sz="1800" b="1" dirty="0">
                        <a:latin typeface="+mn-lt"/>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lang="sr-Cyrl-RS" sz="1800" b="1" dirty="0" smtClean="0">
                          <a:latin typeface="+mn-lt"/>
                        </a:rPr>
                        <a:t>Препорука*</a:t>
                      </a:r>
                      <a:endParaRPr lang="en-US" sz="1800" b="1" dirty="0">
                        <a:latin typeface="+mn-lt"/>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r>
              <a:tr h="370840">
                <a:tc>
                  <a:txBody>
                    <a:bodyPr/>
                    <a:lstStyle/>
                    <a:p>
                      <a:pPr algn="l" fontAlgn="t"/>
                      <a:r>
                        <a:rPr lang="en-US" b="1" dirty="0" smtClean="0"/>
                        <a:t>TPMT</a:t>
                      </a:r>
                      <a:r>
                        <a:rPr lang="sr-Cyrl-RS" b="1" dirty="0" smtClean="0"/>
                        <a:t> </a:t>
                      </a:r>
                      <a:r>
                        <a:rPr lang="en-US" sz="1800" b="1" i="0" u="none" strike="noStrike" dirty="0" smtClean="0">
                          <a:solidFill>
                            <a:schemeClr val="tx1"/>
                          </a:solidFill>
                          <a:latin typeface="+mn-lt"/>
                        </a:rPr>
                        <a:t>EM</a:t>
                      </a:r>
                      <a:endParaRPr lang="en-US" sz="1800" b="1" i="0" u="none" strike="noStrike" dirty="0">
                        <a:solidFill>
                          <a:schemeClr val="tx1"/>
                        </a:solidFill>
                        <a:latin typeface="+mn-lt"/>
                      </a:endParaRPr>
                    </a:p>
                  </a:txBody>
                  <a:tcPr marL="7620" marR="7620" marT="762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sr-Cyrl-RS" sz="1800" kern="1200" baseline="0" dirty="0" smtClean="0">
                          <a:solidFill>
                            <a:schemeClr val="tx1"/>
                          </a:solidFill>
                          <a:latin typeface="+mn-lt"/>
                          <a:ea typeface="+mn-ea"/>
                          <a:cs typeface="+mn-cs"/>
                        </a:rPr>
                        <a:t>Почети стандардним дозама, дозу даље прилагођавати према водичима за конкретно обољење. Након сваког прилагођавања дозе дозволити најмање 2 недеље за постизање равнотежног стања.</a:t>
                      </a:r>
                    </a:p>
                  </a:txBody>
                  <a:tcPr marL="7620" marR="7620" marT="762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l" fontAlgn="t"/>
                      <a:r>
                        <a:rPr lang="en-US" b="1" dirty="0" smtClean="0"/>
                        <a:t>TPMT</a:t>
                      </a:r>
                      <a:r>
                        <a:rPr lang="sr-Cyrl-RS" b="1" dirty="0" smtClean="0"/>
                        <a:t> </a:t>
                      </a:r>
                      <a:r>
                        <a:rPr lang="en-US" sz="1800" b="1" i="0" u="none" strike="noStrike" dirty="0" smtClean="0">
                          <a:solidFill>
                            <a:schemeClr val="tx1"/>
                          </a:solidFill>
                          <a:latin typeface="+mn-lt"/>
                        </a:rPr>
                        <a:t>IM</a:t>
                      </a:r>
                      <a:endParaRPr lang="en-US" sz="1800" b="1" i="0" u="none" strike="noStrike" dirty="0">
                        <a:solidFill>
                          <a:schemeClr val="tx1"/>
                        </a:solidFill>
                        <a:latin typeface="+mn-lt"/>
                      </a:endParaRPr>
                    </a:p>
                  </a:txBody>
                  <a:tcPr marL="7620" marR="7620" marT="762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sr-Cyrl-RS" sz="1800" kern="1200" baseline="0" dirty="0" smtClean="0">
                          <a:solidFill>
                            <a:schemeClr val="tx1"/>
                          </a:solidFill>
                          <a:latin typeface="+mn-lt"/>
                          <a:ea typeface="+mn-ea"/>
                          <a:cs typeface="+mn-cs"/>
                        </a:rPr>
                        <a:t>Почети редукованим дозама </a:t>
                      </a:r>
                      <a:r>
                        <a:rPr lang="en-US" sz="1800" kern="1200" baseline="0" dirty="0" smtClean="0">
                          <a:solidFill>
                            <a:schemeClr val="tx1"/>
                          </a:solidFill>
                          <a:latin typeface="+mn-lt"/>
                          <a:ea typeface="+mn-ea"/>
                          <a:cs typeface="+mn-cs"/>
                        </a:rPr>
                        <a:t>(30–80% </a:t>
                      </a:r>
                      <a:r>
                        <a:rPr lang="sr-Cyrl-RS" sz="1800" kern="1200" baseline="0" dirty="0" smtClean="0">
                          <a:solidFill>
                            <a:schemeClr val="tx1"/>
                          </a:solidFill>
                          <a:latin typeface="+mn-lt"/>
                          <a:ea typeface="+mn-ea"/>
                          <a:cs typeface="+mn-cs"/>
                        </a:rPr>
                        <a:t>стандардне дозе</a:t>
                      </a:r>
                      <a:r>
                        <a:rPr lang="en-US" sz="1800" kern="1200" baseline="0" dirty="0" smtClean="0">
                          <a:solidFill>
                            <a:schemeClr val="tx1"/>
                          </a:solidFill>
                          <a:latin typeface="+mn-lt"/>
                          <a:ea typeface="+mn-ea"/>
                          <a:cs typeface="+mn-cs"/>
                        </a:rPr>
                        <a:t>), </a:t>
                      </a:r>
                      <a:r>
                        <a:rPr lang="sr-Cyrl-RS" sz="1800" kern="1200" baseline="0" dirty="0" smtClean="0">
                          <a:solidFill>
                            <a:schemeClr val="tx1"/>
                          </a:solidFill>
                          <a:latin typeface="+mn-lt"/>
                          <a:ea typeface="+mn-ea"/>
                          <a:cs typeface="+mn-cs"/>
                        </a:rPr>
                        <a:t>дозу даље прилагођавати према водичима за конкретно обољење и у односу на ниво мијелосупресије. Након сваког прилагођавања дозе дозволити 2 до 4 недеље за постизање равнотежног стања</a:t>
                      </a:r>
                      <a:r>
                        <a:rPr lang="en-US" sz="1800" kern="1200" baseline="0" dirty="0" smtClean="0">
                          <a:solidFill>
                            <a:schemeClr val="tx1"/>
                          </a:solidFill>
                          <a:latin typeface="+mn-lt"/>
                          <a:ea typeface="+mn-ea"/>
                          <a:cs typeface="+mn-cs"/>
                        </a:rPr>
                        <a:t>.</a:t>
                      </a:r>
                      <a:endParaRPr lang="ru-RU" sz="1800" b="0" i="0" u="none" strike="noStrike" dirty="0">
                        <a:solidFill>
                          <a:srgbClr val="000000"/>
                        </a:solidFill>
                        <a:latin typeface="+mn-lt"/>
                      </a:endParaRPr>
                    </a:p>
                  </a:txBody>
                  <a:tcPr marL="7620" marR="7620" marT="762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l" fontAlgn="t"/>
                      <a:r>
                        <a:rPr lang="en-US" b="1" dirty="0" smtClean="0"/>
                        <a:t>TPMT</a:t>
                      </a:r>
                      <a:r>
                        <a:rPr lang="sr-Cyrl-RS" b="1" dirty="0" smtClean="0"/>
                        <a:t> </a:t>
                      </a:r>
                      <a:r>
                        <a:rPr lang="en-US" sz="1800" b="1" i="0" u="none" strike="noStrike" dirty="0" smtClean="0">
                          <a:solidFill>
                            <a:schemeClr val="tx1"/>
                          </a:solidFill>
                          <a:latin typeface="+mn-lt"/>
                        </a:rPr>
                        <a:t>PM</a:t>
                      </a:r>
                      <a:endParaRPr lang="en-US" sz="1800" b="1" i="0" u="none" strike="noStrike" dirty="0">
                        <a:solidFill>
                          <a:schemeClr val="tx1"/>
                        </a:solidFill>
                        <a:latin typeface="+mn-lt"/>
                      </a:endParaRPr>
                    </a:p>
                  </a:txBody>
                  <a:tcPr marL="7620" marR="7620" marT="762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r>
                        <a:rPr lang="sr-Cyrl-RS" sz="1800" kern="1200" baseline="0" dirty="0" smtClean="0">
                          <a:solidFill>
                            <a:schemeClr val="tx1"/>
                          </a:solidFill>
                          <a:latin typeface="+mn-lt"/>
                          <a:ea typeface="+mn-ea"/>
                          <a:cs typeface="+mn-cs"/>
                        </a:rPr>
                        <a:t>За лечење малигних обољења дозу драстично смањити (дати дозу 10 пута мању од стандардне и то 3 пута недељно уместо сваког дана), дозу даље прилагођавати према водичима за конкретно обољење и у односу на ниво мијелосупресије. Након сваког прилагођавања дозе дозволити 4 до 6 недеља за постизање равнотежног стања</a:t>
                      </a:r>
                      <a:r>
                        <a:rPr lang="en-US" sz="1800" kern="1200" baseline="0" dirty="0" smtClean="0">
                          <a:solidFill>
                            <a:schemeClr val="tx1"/>
                          </a:solidFill>
                          <a:latin typeface="+mn-lt"/>
                          <a:ea typeface="+mn-ea"/>
                          <a:cs typeface="+mn-cs"/>
                        </a:rPr>
                        <a:t>.</a:t>
                      </a:r>
                      <a:endParaRPr lang="sr-Cyrl-RS" sz="1800" kern="1200" baseline="0" dirty="0" smtClean="0">
                        <a:solidFill>
                          <a:schemeClr val="tx1"/>
                        </a:solidFill>
                        <a:latin typeface="+mn-lt"/>
                        <a:ea typeface="+mn-ea"/>
                        <a:cs typeface="+mn-cs"/>
                      </a:endParaRPr>
                    </a:p>
                    <a:p>
                      <a:r>
                        <a:rPr lang="sr-Cyrl-RS" sz="1800" kern="1200" baseline="0" dirty="0" smtClean="0">
                          <a:solidFill>
                            <a:schemeClr val="tx1"/>
                          </a:solidFill>
                          <a:latin typeface="+mn-lt"/>
                          <a:ea typeface="+mn-ea"/>
                          <a:cs typeface="+mn-cs"/>
                        </a:rPr>
                        <a:t>За лечење не-малигних обољења применити алтернативну не-тиопуринску имуносупресивну терапију.</a:t>
                      </a:r>
                      <a:endParaRPr lang="ru-RU" sz="1800" b="0" i="0" u="none" strike="noStrike" dirty="0">
                        <a:solidFill>
                          <a:srgbClr val="000000"/>
                        </a:solidFill>
                        <a:latin typeface="+mn-lt"/>
                      </a:endParaRPr>
                    </a:p>
                  </a:txBody>
                  <a:tcPr marL="7620" marR="7620" marT="762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r>
            </a:tbl>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1"/>
            <a:r>
              <a:rPr lang="ru-RU" dirty="0" smtClean="0"/>
              <a:t>Фармакогенетика транспортера</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a:t>
            </a:r>
            <a:r>
              <a:rPr lang="sr-Cyrl-CS" dirty="0" smtClean="0"/>
              <a:t>денозин-трифосфат-зависни транспортери (енгл. </a:t>
            </a:r>
            <a:r>
              <a:rPr lang="sr-Cyrl-CS" i="1" dirty="0" smtClean="0"/>
              <a:t>adenosine triphosphate-binding cassette, </a:t>
            </a:r>
            <a:r>
              <a:rPr lang="en-US" i="1" dirty="0" smtClean="0"/>
              <a:t>ABC</a:t>
            </a:r>
            <a:r>
              <a:rPr lang="sr-Cyrl-CS" dirty="0" smtClean="0"/>
              <a:t>) </a:t>
            </a:r>
          </a:p>
          <a:p>
            <a:pPr lvl="1"/>
            <a:r>
              <a:rPr lang="sr-Cyrl-CS" dirty="0" smtClean="0"/>
              <a:t>активно испумпавају супстанце из ћелија, користећи енергију ослобођену хидролизом аденозин-трифосфата</a:t>
            </a:r>
            <a:endParaRPr lang="en-US" dirty="0" smtClean="0"/>
          </a:p>
          <a:p>
            <a:pPr lvl="1"/>
            <a:r>
              <a:rPr lang="sr-Cyrl-RS" dirty="0" smtClean="0"/>
              <a:t>фамилија се састоји од </a:t>
            </a:r>
            <a:r>
              <a:rPr lang="en-US" dirty="0" smtClean="0"/>
              <a:t>48</a:t>
            </a:r>
            <a:r>
              <a:rPr lang="sr-Cyrl-RS" dirty="0" smtClean="0"/>
              <a:t> полиморфних гена</a:t>
            </a:r>
          </a:p>
          <a:p>
            <a:pPr lvl="1"/>
            <a:r>
              <a:rPr lang="sr-Cyrl-RS" dirty="0" smtClean="0"/>
              <a:t>најбоље изучен је П-гликопротеин</a:t>
            </a:r>
            <a:r>
              <a:rPr lang="en-US" dirty="0" smtClean="0"/>
              <a:t> </a:t>
            </a:r>
            <a:r>
              <a:rPr lang="sr-Cyrl-RS" dirty="0" smtClean="0"/>
              <a:t>(</a:t>
            </a:r>
            <a:r>
              <a:rPr lang="en-US" dirty="0" smtClean="0"/>
              <a:t>ABCB1</a:t>
            </a:r>
            <a:r>
              <a:rPr lang="sr-Cyrl-RS" dirty="0" smtClean="0"/>
              <a:t>, </a:t>
            </a:r>
            <a:r>
              <a:rPr lang="en-US" i="1" dirty="0" smtClean="0"/>
              <a:t>MDR1</a:t>
            </a:r>
            <a:r>
              <a:rPr lang="en-US" dirty="0" smtClean="0"/>
              <a:t>) </a:t>
            </a:r>
            <a:endParaRPr lang="sr-Cyrl-RS" dirty="0" smtClean="0"/>
          </a:p>
          <a:p>
            <a:pPr lvl="2"/>
            <a:r>
              <a:rPr lang="sr-Cyrl-RS" dirty="0" smtClean="0"/>
              <a:t>најпознатије варијанте су </a:t>
            </a:r>
            <a:r>
              <a:rPr lang="en-US" dirty="0" smtClean="0"/>
              <a:t>1236C&gt;T, 2677G&gt;A/T </a:t>
            </a:r>
            <a:r>
              <a:rPr lang="sr-Cyrl-RS" dirty="0" smtClean="0"/>
              <a:t>су </a:t>
            </a:r>
            <a:r>
              <a:rPr lang="en-US" dirty="0" smtClean="0"/>
              <a:t>3435C&gt;T</a:t>
            </a:r>
          </a:p>
          <a:p>
            <a:r>
              <a:rPr lang="en-US" dirty="0" smtClean="0"/>
              <a:t>T</a:t>
            </a:r>
            <a:r>
              <a:rPr lang="sr-Cyrl-CS" dirty="0" smtClean="0"/>
              <a:t>ранспортери растворених супстанци (енгл. </a:t>
            </a:r>
            <a:r>
              <a:rPr lang="sr-Cyrl-CS" i="1" dirty="0" smtClean="0"/>
              <a:t>solute carriers, SLC</a:t>
            </a:r>
            <a:r>
              <a:rPr lang="sr-Cyrl-CS" dirty="0" smtClean="0"/>
              <a:t>)</a:t>
            </a:r>
          </a:p>
          <a:p>
            <a:pPr lvl="1"/>
            <a:r>
              <a:rPr lang="sr-Cyrl-CS" dirty="0" smtClean="0"/>
              <a:t>регулишу процес преноса супстанци у и из ћелије олакшаним или активним транспортом</a:t>
            </a:r>
          </a:p>
          <a:p>
            <a:pPr lvl="1"/>
            <a:r>
              <a:rPr lang="sr-Cyrl-RS" dirty="0" smtClean="0"/>
              <a:t>постоји </a:t>
            </a:r>
            <a:r>
              <a:rPr lang="en-US" dirty="0" smtClean="0"/>
              <a:t>4</a:t>
            </a:r>
            <a:r>
              <a:rPr lang="sr-Cyrl-RS" dirty="0" smtClean="0"/>
              <a:t>7 фамилија са преко 300 појединачних протеина</a:t>
            </a:r>
            <a:endParaRPr lang="en-US" dirty="0" smtClean="0"/>
          </a:p>
          <a:p>
            <a:pPr lvl="1"/>
            <a:r>
              <a:rPr lang="sr-Cyrl-CS" dirty="0" smtClean="0"/>
              <a:t>један од најзначајнијих транспортни полипептид органских анјона 1Б1 (енгл. </a:t>
            </a:r>
            <a:r>
              <a:rPr lang="sr-Cyrl-CS" i="1" dirty="0" smtClean="0"/>
              <a:t>organic anion–transporting polypeptide 1B1, OATP1B1</a:t>
            </a:r>
            <a:r>
              <a:rPr lang="sr-Cyrl-CS" dirty="0" smtClean="0"/>
              <a:t>), кодира га ген </a:t>
            </a:r>
            <a:r>
              <a:rPr lang="en-US" i="1" dirty="0" smtClean="0"/>
              <a:t>SLCO</a:t>
            </a:r>
            <a:r>
              <a:rPr lang="sr-Cyrl-CS" i="1" dirty="0" smtClean="0"/>
              <a:t>1</a:t>
            </a:r>
            <a:r>
              <a:rPr lang="en-US" i="1" dirty="0" smtClean="0"/>
              <a:t>B</a:t>
            </a:r>
            <a:r>
              <a:rPr lang="sr-Cyrl-CS" i="1" dirty="0" smtClean="0"/>
              <a:t>1</a:t>
            </a:r>
            <a:endParaRPr lang="en-US"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CS" b="1" dirty="0" smtClean="0">
                <a:solidFill>
                  <a:srgbClr val="D60093"/>
                </a:solidFill>
              </a:rPr>
              <a:t>Фармакогенетика </a:t>
            </a:r>
            <a:r>
              <a:rPr lang="en-US" b="1" i="1" dirty="0" smtClean="0">
                <a:solidFill>
                  <a:srgbClr val="D60093"/>
                </a:solidFill>
              </a:rPr>
              <a:t>SLCO1B1</a:t>
            </a:r>
            <a:endParaRPr lang="en-US" b="1" i="1" dirty="0">
              <a:solidFill>
                <a:srgbClr val="D60093"/>
              </a:solidFill>
            </a:endParaRPr>
          </a:p>
        </p:txBody>
      </p:sp>
      <p:sp>
        <p:nvSpPr>
          <p:cNvPr id="3" name="Content Placeholder 2"/>
          <p:cNvSpPr>
            <a:spLocks noGrp="1"/>
          </p:cNvSpPr>
          <p:nvPr>
            <p:ph idx="1"/>
          </p:nvPr>
        </p:nvSpPr>
        <p:spPr>
          <a:xfrm>
            <a:off x="683568" y="1628800"/>
            <a:ext cx="8208912" cy="4608512"/>
          </a:xfrm>
        </p:spPr>
        <p:txBody>
          <a:bodyPr>
            <a:noAutofit/>
          </a:bodyPr>
          <a:lstStyle/>
          <a:p>
            <a:r>
              <a:rPr lang="sr-Cyrl-CS" sz="2000" dirty="0" smtClean="0"/>
              <a:t>Ген:</a:t>
            </a:r>
          </a:p>
          <a:p>
            <a:pPr lvl="1"/>
            <a:r>
              <a:rPr lang="sr-Cyrl-CS" sz="2000" dirty="0" smtClean="0"/>
              <a:t>Локација: кратки крак хромозома </a:t>
            </a:r>
            <a:r>
              <a:rPr lang="en-US" sz="2000" dirty="0" smtClean="0"/>
              <a:t>1</a:t>
            </a:r>
            <a:r>
              <a:rPr lang="sr-Cyrl-RS" sz="2000" dirty="0" smtClean="0"/>
              <a:t>2</a:t>
            </a:r>
            <a:r>
              <a:rPr lang="en-US" sz="2000" dirty="0" smtClean="0"/>
              <a:t> (1</a:t>
            </a:r>
            <a:r>
              <a:rPr lang="sr-Cyrl-RS" sz="2000" dirty="0" smtClean="0"/>
              <a:t>2</a:t>
            </a:r>
            <a:r>
              <a:rPr lang="en-US" sz="2000" dirty="0" smtClean="0"/>
              <a:t>p</a:t>
            </a:r>
            <a:r>
              <a:rPr lang="sr-Cyrl-RS" sz="2000" dirty="0" smtClean="0"/>
              <a:t>12.2</a:t>
            </a:r>
            <a:r>
              <a:rPr lang="en-US" sz="2000" dirty="0" smtClean="0"/>
              <a:t>)</a:t>
            </a:r>
            <a:r>
              <a:rPr lang="sr-Cyrl-RS" sz="2000" dirty="0" smtClean="0"/>
              <a:t>, в</a:t>
            </a:r>
            <a:r>
              <a:rPr lang="sr-Cyrl-CS" sz="2000" dirty="0" smtClean="0"/>
              <a:t>еличина:</a:t>
            </a:r>
            <a:r>
              <a:rPr lang="sr-Cyrl-RS" sz="2000" dirty="0" smtClean="0"/>
              <a:t> 109</a:t>
            </a:r>
            <a:r>
              <a:rPr lang="en-US" sz="2000" dirty="0" smtClean="0"/>
              <a:t>kb</a:t>
            </a:r>
            <a:endParaRPr lang="sr-Cyrl-CS" sz="2000" dirty="0" smtClean="0"/>
          </a:p>
          <a:p>
            <a:pPr lvl="1"/>
            <a:r>
              <a:rPr lang="sr-Cyrl-CS" sz="2000" dirty="0" smtClean="0"/>
              <a:t>Продукт:  протеин од 691аа - </a:t>
            </a:r>
            <a:r>
              <a:rPr lang="en-US" sz="2000" dirty="0" smtClean="0"/>
              <a:t>OATP1B1</a:t>
            </a:r>
            <a:r>
              <a:rPr lang="sr-Cyrl-CS" sz="2000" dirty="0" smtClean="0"/>
              <a:t> инфлукс транспортер</a:t>
            </a:r>
          </a:p>
          <a:p>
            <a:pPr lvl="2"/>
            <a:r>
              <a:rPr lang="sr-Cyrl-CS" sz="1800" dirty="0" smtClean="0"/>
              <a:t>смештен превасходно на базолатералној мембрани хепатоцита, где регулише преузимање лека у јетру</a:t>
            </a:r>
          </a:p>
          <a:p>
            <a:r>
              <a:rPr lang="sr-Cyrl-CS" sz="2000" dirty="0" smtClean="0"/>
              <a:t>Полиморфизам:</a:t>
            </a:r>
            <a:endParaRPr lang="en-US" sz="2000" dirty="0" smtClean="0"/>
          </a:p>
          <a:p>
            <a:pPr lvl="1"/>
            <a:r>
              <a:rPr lang="en-US" sz="1800" dirty="0" smtClean="0"/>
              <a:t>36 </a:t>
            </a:r>
            <a:r>
              <a:rPr lang="sr-Cyrl-CS" sz="1800" dirty="0" smtClean="0"/>
              <a:t>алела </a:t>
            </a:r>
            <a:r>
              <a:rPr lang="en-US" sz="1800" dirty="0" smtClean="0"/>
              <a:t>(</a:t>
            </a:r>
            <a:r>
              <a:rPr lang="en-US" sz="1800" u="sng" dirty="0" smtClean="0"/>
              <a:t>https://www.pharmgkb.org/gene/PA134865839</a:t>
            </a:r>
            <a:r>
              <a:rPr lang="en-US" sz="1800" dirty="0" smtClean="0"/>
              <a:t>)</a:t>
            </a:r>
            <a:r>
              <a:rPr lang="sr-Cyrl-CS" sz="1800" dirty="0" smtClean="0"/>
              <a:t>:</a:t>
            </a:r>
            <a:endParaRPr lang="en-US" sz="1800" dirty="0" smtClean="0"/>
          </a:p>
          <a:p>
            <a:pPr lvl="2"/>
            <a:r>
              <a:rPr lang="sr-Cyrl-RS" sz="1800" dirty="0" smtClean="0"/>
              <a:t>функција ензим је смањена код носилаца </a:t>
            </a:r>
            <a:r>
              <a:rPr lang="sr-Cyrl-CS" sz="1800" i="1" dirty="0" smtClean="0"/>
              <a:t>*5, *</a:t>
            </a:r>
            <a:r>
              <a:rPr lang="sr-Cyrl-RS" sz="1800" i="1" dirty="0" smtClean="0"/>
              <a:t>15, *16 </a:t>
            </a:r>
            <a:r>
              <a:rPr lang="sr-Cyrl-RS" sz="1800" dirty="0" smtClean="0"/>
              <a:t>и</a:t>
            </a:r>
            <a:r>
              <a:rPr lang="sr-Cyrl-RS" sz="1800" i="1" dirty="0" smtClean="0"/>
              <a:t> *17 </a:t>
            </a:r>
            <a:r>
              <a:rPr lang="sr-Cyrl-RS" sz="1800" dirty="0" smtClean="0"/>
              <a:t>алела</a:t>
            </a:r>
            <a:endParaRPr lang="en-US" sz="1800" dirty="0" smtClean="0"/>
          </a:p>
          <a:p>
            <a:pPr lvl="1"/>
            <a:r>
              <a:rPr lang="sr-Cyrl-RS" sz="1900" dirty="0" smtClean="0"/>
              <a:t>по </a:t>
            </a:r>
            <a:r>
              <a:rPr lang="sr-Cyrl-CS" sz="1900" dirty="0" smtClean="0"/>
              <a:t>значају и учесталости издвајају се:</a:t>
            </a:r>
          </a:p>
          <a:p>
            <a:pPr lvl="2"/>
            <a:r>
              <a:rPr lang="en-US" sz="1900" i="1" dirty="0" smtClean="0"/>
              <a:t>SLCO1B1</a:t>
            </a:r>
            <a:r>
              <a:rPr lang="sr-Cyrl-RS" sz="1900" i="1" dirty="0" smtClean="0"/>
              <a:t>*15, *16, *17</a:t>
            </a:r>
            <a:r>
              <a:rPr lang="en-US" sz="1900" dirty="0" smtClean="0"/>
              <a:t> (</a:t>
            </a:r>
            <a:r>
              <a:rPr lang="sr-Cyrl-RS" sz="1900" dirty="0" smtClean="0"/>
              <a:t>укупни </a:t>
            </a:r>
            <a:r>
              <a:rPr lang="en-US" sz="1900" dirty="0" smtClean="0"/>
              <a:t>MAF (EUR): 0.</a:t>
            </a:r>
            <a:r>
              <a:rPr lang="sr-Cyrl-RS" sz="1900" dirty="0" smtClean="0"/>
              <a:t>14</a:t>
            </a:r>
            <a:r>
              <a:rPr lang="en-US" sz="1900" dirty="0" smtClean="0"/>
              <a:t>)</a:t>
            </a:r>
            <a:endParaRPr lang="sr-Cyrl-RS" sz="1900" dirty="0" smtClean="0"/>
          </a:p>
          <a:p>
            <a:r>
              <a:rPr lang="sr-Cyrl-CS" sz="2000" dirty="0" smtClean="0"/>
              <a:t>Клинички значај: </a:t>
            </a:r>
            <a:endParaRPr lang="en-US" sz="2000" dirty="0" smtClean="0"/>
          </a:p>
          <a:p>
            <a:pPr lvl="1"/>
            <a:r>
              <a:rPr lang="sr-Cyrl-CS" sz="1800" dirty="0" smtClean="0"/>
              <a:t>потврђен за</a:t>
            </a:r>
            <a:r>
              <a:rPr lang="en-US" sz="1800" dirty="0" smtClean="0"/>
              <a:t> </a:t>
            </a:r>
            <a:r>
              <a:rPr lang="sr-Cyrl-RS" sz="1800" dirty="0" smtClean="0"/>
              <a:t>симвастатин и аторвастатин</a:t>
            </a:r>
            <a:endParaRPr lang="sr-Cyrl-CS" sz="1800" dirty="0" smtClean="0"/>
          </a:p>
          <a:p>
            <a:pPr lvl="1">
              <a:buNone/>
            </a:pPr>
            <a:endParaRPr lang="sr-Cyrl-CS" sz="2000" dirty="0" smtClean="0">
              <a:solidFill>
                <a:srgbClr val="FF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CS" b="1" dirty="0" smtClean="0">
                <a:solidFill>
                  <a:srgbClr val="D60093"/>
                </a:solidFill>
              </a:rPr>
              <a:t>Фармакогенетика </a:t>
            </a:r>
            <a:r>
              <a:rPr lang="en-US" b="1" i="1" dirty="0" smtClean="0">
                <a:solidFill>
                  <a:srgbClr val="D60093"/>
                </a:solidFill>
              </a:rPr>
              <a:t>CYP</a:t>
            </a:r>
            <a:r>
              <a:rPr lang="sr-Cyrl-CS" b="1" i="1" dirty="0" smtClean="0">
                <a:solidFill>
                  <a:srgbClr val="D60093"/>
                </a:solidFill>
              </a:rPr>
              <a:t>2</a:t>
            </a:r>
            <a:r>
              <a:rPr lang="en-US" b="1" i="1" dirty="0" smtClean="0">
                <a:solidFill>
                  <a:srgbClr val="D60093"/>
                </a:solidFill>
              </a:rPr>
              <a:t>C</a:t>
            </a:r>
            <a:r>
              <a:rPr lang="sr-Cyrl-CS" b="1" i="1" dirty="0" smtClean="0">
                <a:solidFill>
                  <a:srgbClr val="D60093"/>
                </a:solidFill>
              </a:rPr>
              <a:t>9 </a:t>
            </a:r>
            <a:endParaRPr lang="en-US" b="1" i="1" dirty="0">
              <a:solidFill>
                <a:srgbClr val="D60093"/>
              </a:solidFill>
            </a:endParaRPr>
          </a:p>
        </p:txBody>
      </p:sp>
      <p:sp>
        <p:nvSpPr>
          <p:cNvPr id="4" name="Content Placeholder 2"/>
          <p:cNvSpPr>
            <a:spLocks noGrp="1"/>
          </p:cNvSpPr>
          <p:nvPr>
            <p:ph idx="1"/>
          </p:nvPr>
        </p:nvSpPr>
        <p:spPr>
          <a:xfrm>
            <a:off x="457200" y="1600200"/>
            <a:ext cx="8686800" cy="4997152"/>
          </a:xfrm>
        </p:spPr>
        <p:txBody>
          <a:bodyPr>
            <a:normAutofit lnSpcReduction="10000"/>
          </a:bodyPr>
          <a:lstStyle/>
          <a:p>
            <a:r>
              <a:rPr lang="sr-Cyrl-CS" sz="2000" dirty="0" smtClean="0"/>
              <a:t>Ген:</a:t>
            </a:r>
          </a:p>
          <a:p>
            <a:pPr lvl="1"/>
            <a:r>
              <a:rPr lang="sr-Cyrl-CS" sz="2000" dirty="0" smtClean="0"/>
              <a:t>Локација: дуги крак хромозома </a:t>
            </a:r>
            <a:r>
              <a:rPr lang="en-US" sz="2000" dirty="0" smtClean="0"/>
              <a:t>10 (10q23.33)</a:t>
            </a:r>
            <a:r>
              <a:rPr lang="sr-Cyrl-CS" sz="2000" dirty="0" smtClean="0"/>
              <a:t>, величина: </a:t>
            </a:r>
            <a:r>
              <a:rPr lang="en-US" sz="2000" dirty="0" smtClean="0"/>
              <a:t>50,7 kb</a:t>
            </a:r>
            <a:endParaRPr lang="sr-Cyrl-CS" sz="2000" dirty="0" smtClean="0"/>
          </a:p>
          <a:p>
            <a:pPr lvl="1"/>
            <a:r>
              <a:rPr lang="sr-Cyrl-CS" sz="2000" dirty="0" smtClean="0"/>
              <a:t>Продукт:  протеин од </a:t>
            </a:r>
            <a:r>
              <a:rPr lang="en-US" sz="2000" dirty="0" smtClean="0"/>
              <a:t>490</a:t>
            </a:r>
            <a:r>
              <a:rPr lang="sr-Cyrl-CS" sz="2000" dirty="0" smtClean="0"/>
              <a:t>аа – </a:t>
            </a:r>
            <a:r>
              <a:rPr lang="en-US" sz="2000" dirty="0" smtClean="0"/>
              <a:t>CYP2C9</a:t>
            </a:r>
            <a:r>
              <a:rPr lang="sr-Cyrl-CS" sz="2000" dirty="0" smtClean="0"/>
              <a:t> ензим </a:t>
            </a:r>
          </a:p>
          <a:p>
            <a:r>
              <a:rPr lang="sr-Cyrl-CS" sz="2000" dirty="0" smtClean="0"/>
              <a:t>Полиморфизам:</a:t>
            </a:r>
            <a:endParaRPr lang="en-US" sz="2000" dirty="0" smtClean="0"/>
          </a:p>
          <a:p>
            <a:pPr lvl="1"/>
            <a:r>
              <a:rPr lang="en-US" sz="2000" dirty="0" smtClean="0"/>
              <a:t>61 </a:t>
            </a:r>
            <a:r>
              <a:rPr lang="sr-Cyrl-CS" sz="2000" dirty="0" smtClean="0"/>
              <a:t>варијантни але</a:t>
            </a:r>
            <a:r>
              <a:rPr lang="sr-Cyrl-RS" sz="2000" dirty="0" smtClean="0"/>
              <a:t>л </a:t>
            </a:r>
            <a:r>
              <a:rPr lang="en-US" sz="2000" dirty="0" smtClean="0"/>
              <a:t>(</a:t>
            </a:r>
            <a:r>
              <a:rPr lang="en-US" sz="2000" u="sng" dirty="0" smtClean="0"/>
              <a:t>https://www.pharmvar.org/gene/CYP2C9</a:t>
            </a:r>
            <a:r>
              <a:rPr lang="en-US" sz="2000" dirty="0" smtClean="0"/>
              <a:t>)</a:t>
            </a:r>
            <a:r>
              <a:rPr lang="sr-Cyrl-CS" sz="2000" dirty="0" smtClean="0"/>
              <a:t>:</a:t>
            </a:r>
          </a:p>
          <a:p>
            <a:pPr lvl="2"/>
            <a:r>
              <a:rPr lang="sr-Cyrl-RS" sz="1800" dirty="0" smtClean="0"/>
              <a:t>ензим нема функцију код носилаца алела *6, *15 и *25</a:t>
            </a:r>
          </a:p>
          <a:p>
            <a:pPr lvl="2"/>
            <a:r>
              <a:rPr lang="sr-Cyrl-RS" sz="1800" dirty="0" smtClean="0"/>
              <a:t>функција ензима је смањена код носилаца алела  *2 и *3 и вероватно смањена код носилаца алела *4, *5, *8, *11, *12, *13 и *31</a:t>
            </a:r>
          </a:p>
          <a:p>
            <a:pPr lvl="1"/>
            <a:r>
              <a:rPr lang="sr-Cyrl-RS" sz="2000" dirty="0" smtClean="0"/>
              <a:t>по </a:t>
            </a:r>
            <a:r>
              <a:rPr lang="sr-Cyrl-CS" sz="2000" dirty="0" smtClean="0"/>
              <a:t>значају и учесталости издвајају се:</a:t>
            </a:r>
          </a:p>
          <a:p>
            <a:pPr lvl="2"/>
            <a:r>
              <a:rPr lang="en-US" sz="1800" i="1" dirty="0" smtClean="0"/>
              <a:t>CYP2C9*2</a:t>
            </a:r>
            <a:r>
              <a:rPr lang="sr-Cyrl-CS" sz="1800" dirty="0" smtClean="0"/>
              <a:t> (</a:t>
            </a:r>
            <a:r>
              <a:rPr lang="en-US" sz="1800" dirty="0" smtClean="0"/>
              <a:t>3608C&gt;T, </a:t>
            </a:r>
            <a:r>
              <a:rPr lang="en-US" sz="1600" dirty="0" smtClean="0"/>
              <a:t>rs1799853</a:t>
            </a:r>
            <a:r>
              <a:rPr lang="sr-Cyrl-CS" sz="1800" dirty="0" smtClean="0"/>
              <a:t>) </a:t>
            </a:r>
          </a:p>
          <a:p>
            <a:pPr lvl="3"/>
            <a:r>
              <a:rPr lang="sr-Cyrl-CS" dirty="0" smtClean="0"/>
              <a:t>Ефекат: смањена активност, </a:t>
            </a:r>
            <a:r>
              <a:rPr lang="en-US" dirty="0" smtClean="0"/>
              <a:t>MAF (EUR): 0.12 (T)</a:t>
            </a:r>
          </a:p>
          <a:p>
            <a:pPr lvl="2"/>
            <a:r>
              <a:rPr lang="en-US" sz="1800" i="1" dirty="0" smtClean="0"/>
              <a:t>CYP2C9*3</a:t>
            </a:r>
            <a:r>
              <a:rPr lang="sr-Cyrl-CS" sz="1800" dirty="0" smtClean="0"/>
              <a:t> (</a:t>
            </a:r>
            <a:r>
              <a:rPr lang="en-US" sz="1800" dirty="0" smtClean="0"/>
              <a:t>42614A&gt;C</a:t>
            </a:r>
            <a:r>
              <a:rPr lang="sr-Cyrl-CS" sz="1800" dirty="0" smtClean="0"/>
              <a:t>, </a:t>
            </a:r>
            <a:r>
              <a:rPr lang="en-US" sz="1800" dirty="0" smtClean="0"/>
              <a:t>rs1057910</a:t>
            </a:r>
            <a:r>
              <a:rPr lang="sr-Cyrl-CS" sz="1800" dirty="0" smtClean="0"/>
              <a:t>) </a:t>
            </a:r>
          </a:p>
          <a:p>
            <a:pPr lvl="3"/>
            <a:r>
              <a:rPr lang="sr-Cyrl-CS" dirty="0" smtClean="0"/>
              <a:t>Ефекат: смањена активност, </a:t>
            </a:r>
            <a:r>
              <a:rPr lang="en-US" dirty="0" smtClean="0"/>
              <a:t>MAF (EUR): 0.06 (</a:t>
            </a:r>
            <a:r>
              <a:rPr lang="sr-Cyrl-RS" dirty="0" smtClean="0"/>
              <a:t>С</a:t>
            </a:r>
            <a:r>
              <a:rPr lang="en-US" dirty="0" smtClean="0"/>
              <a:t>)</a:t>
            </a:r>
            <a:endParaRPr lang="sr-Cyrl-RS" dirty="0" smtClean="0"/>
          </a:p>
          <a:p>
            <a:r>
              <a:rPr lang="sr-Cyrl-CS" sz="2000" dirty="0" smtClean="0"/>
              <a:t>Клинички значај: </a:t>
            </a:r>
          </a:p>
          <a:p>
            <a:pPr lvl="1"/>
            <a:r>
              <a:rPr lang="sr-Cyrl-CS" sz="1800" dirty="0" smtClean="0"/>
              <a:t>потврђен за варфарин, фенитоин, глимепирид</a:t>
            </a:r>
            <a:endParaRPr lang="en-US" sz="1800"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sz="4000" b="1" dirty="0" smtClean="0">
                <a:latin typeface="+mn-lt"/>
              </a:rPr>
              <a:t>Симвастатин</a:t>
            </a:r>
            <a:r>
              <a:rPr lang="ru-RU" sz="4800" dirty="0" smtClean="0">
                <a:latin typeface="+mn-lt"/>
              </a:rPr>
              <a:t/>
            </a:r>
            <a:br>
              <a:rPr lang="ru-RU" sz="4800" dirty="0" smtClean="0">
                <a:latin typeface="+mn-lt"/>
              </a:rPr>
            </a:br>
            <a:r>
              <a:rPr lang="ru-RU" sz="4000" dirty="0" smtClean="0">
                <a:latin typeface="+mn-lt"/>
              </a:rPr>
              <a:t>- пример клиничке примене -</a:t>
            </a:r>
            <a:endParaRPr lang="en-US" sz="4000" dirty="0">
              <a:latin typeface="+mn-lt"/>
            </a:endParaRPr>
          </a:p>
        </p:txBody>
      </p:sp>
      <p:sp>
        <p:nvSpPr>
          <p:cNvPr id="3" name="Content Placeholder 2"/>
          <p:cNvSpPr>
            <a:spLocks noGrp="1"/>
          </p:cNvSpPr>
          <p:nvPr>
            <p:ph idx="1"/>
          </p:nvPr>
        </p:nvSpPr>
        <p:spPr>
          <a:xfrm>
            <a:off x="683568" y="1628800"/>
            <a:ext cx="8208912" cy="5040560"/>
          </a:xfrm>
        </p:spPr>
        <p:txBody>
          <a:bodyPr>
            <a:normAutofit/>
          </a:bodyPr>
          <a:lstStyle/>
          <a:p>
            <a:r>
              <a:rPr lang="sr-Cyrl-RS" dirty="0" smtClean="0"/>
              <a:t>Изражене интер-индивидуалне разлике у одговору на лек</a:t>
            </a:r>
          </a:p>
          <a:p>
            <a:r>
              <a:rPr lang="sr-Cyrl-RS" dirty="0" smtClean="0"/>
              <a:t>Опасна нежељена дејства </a:t>
            </a:r>
          </a:p>
          <a:p>
            <a:pPr lvl="1"/>
            <a:r>
              <a:rPr lang="sr-Cyrl-RS" dirty="0" smtClean="0"/>
              <a:t>хепатотоксичност, миопатија компликована рабдомиолизом у бубрежном инсуфицијенцијом</a:t>
            </a:r>
          </a:p>
          <a:p>
            <a:r>
              <a:rPr lang="sr-Cyrl-RS" dirty="0" smtClean="0"/>
              <a:t>Веза између генотипа и фенотипа</a:t>
            </a:r>
          </a:p>
          <a:p>
            <a:pPr lvl="1"/>
            <a:r>
              <a:rPr lang="sr-Cyrl-RS" dirty="0" smtClean="0"/>
              <a:t>метаболише се полиморфним ензимима </a:t>
            </a:r>
            <a:r>
              <a:rPr lang="en-US" dirty="0" smtClean="0"/>
              <a:t>CYP450 </a:t>
            </a:r>
            <a:r>
              <a:rPr lang="sr-Cyrl-RS" dirty="0" smtClean="0"/>
              <a:t>система, махом</a:t>
            </a:r>
            <a:r>
              <a:rPr lang="sr-Cyrl-RS" i="1" dirty="0" smtClean="0"/>
              <a:t> </a:t>
            </a:r>
            <a:r>
              <a:rPr lang="sr-Cyrl-RS" dirty="0" smtClean="0"/>
              <a:t>преко</a:t>
            </a:r>
            <a:r>
              <a:rPr lang="sr-Cyrl-RS" i="1" dirty="0" smtClean="0"/>
              <a:t> </a:t>
            </a:r>
            <a:r>
              <a:rPr lang="en-US" i="1" dirty="0" smtClean="0"/>
              <a:t>CYP3A4</a:t>
            </a:r>
            <a:r>
              <a:rPr lang="sr-Cyrl-RS" i="1" dirty="0" smtClean="0"/>
              <a:t> </a:t>
            </a:r>
            <a:r>
              <a:rPr lang="sr-Cyrl-RS" dirty="0" smtClean="0"/>
              <a:t>и</a:t>
            </a:r>
            <a:r>
              <a:rPr lang="en-US" i="1" dirty="0" smtClean="0"/>
              <a:t> CYP3A5</a:t>
            </a:r>
            <a:endParaRPr lang="sr-Cyrl-RS" i="1" dirty="0" smtClean="0"/>
          </a:p>
          <a:p>
            <a:pPr lvl="2"/>
            <a:r>
              <a:rPr lang="en-US" i="1" dirty="0" smtClean="0"/>
              <a:t>CYP3A4*18 </a:t>
            </a:r>
            <a:r>
              <a:rPr lang="sr-Cyrl-RS" dirty="0" smtClean="0"/>
              <a:t>и </a:t>
            </a:r>
            <a:r>
              <a:rPr lang="en-US" i="1" dirty="0" smtClean="0"/>
              <a:t>CYP3A4*22</a:t>
            </a:r>
            <a:r>
              <a:rPr lang="en-US" dirty="0" smtClean="0"/>
              <a:t> </a:t>
            </a:r>
            <a:r>
              <a:rPr lang="sr-Cyrl-CS" dirty="0" smtClean="0"/>
              <a:t>дају </a:t>
            </a:r>
            <a:r>
              <a:rPr lang="en-US" dirty="0" smtClean="0"/>
              <a:t>CYP3A4</a:t>
            </a:r>
            <a:r>
              <a:rPr lang="sr-Cyrl-CS" dirty="0" smtClean="0"/>
              <a:t> ензим смањене функције</a:t>
            </a:r>
          </a:p>
          <a:p>
            <a:pPr lvl="2"/>
            <a:r>
              <a:rPr lang="en-US" i="1" dirty="0" smtClean="0"/>
              <a:t>CYP3A5*3</a:t>
            </a:r>
            <a:r>
              <a:rPr lang="sr-Cyrl-CS" dirty="0" smtClean="0"/>
              <a:t> </a:t>
            </a:r>
            <a:r>
              <a:rPr lang="sr-Cyrl-RS" dirty="0" smtClean="0"/>
              <a:t>резултира губитком активности ензима </a:t>
            </a:r>
            <a:r>
              <a:rPr lang="en-US" dirty="0" smtClean="0"/>
              <a:t>CYP3A</a:t>
            </a:r>
            <a:r>
              <a:rPr lang="sr-Cyrl-RS" dirty="0" smtClean="0"/>
              <a:t>5</a:t>
            </a:r>
            <a:endParaRPr lang="en-US" altLang="ko-KR" dirty="0" smtClean="0"/>
          </a:p>
          <a:p>
            <a:pPr lvl="1"/>
            <a:r>
              <a:rPr lang="sr-Cyrl-RS" dirty="0" smtClean="0"/>
              <a:t>транспортује се преко </a:t>
            </a:r>
            <a:r>
              <a:rPr lang="en-US" dirty="0" err="1" smtClean="0"/>
              <a:t>преко</a:t>
            </a:r>
            <a:r>
              <a:rPr lang="en-US" dirty="0" smtClean="0"/>
              <a:t> </a:t>
            </a:r>
            <a:r>
              <a:rPr lang="sr-Cyrl-RS" dirty="0" smtClean="0"/>
              <a:t>ефлукс и инфлукс </a:t>
            </a:r>
            <a:r>
              <a:rPr lang="en-US" dirty="0" err="1" smtClean="0"/>
              <a:t>транспортерa</a:t>
            </a:r>
            <a:r>
              <a:rPr lang="sr-Cyrl-RS" dirty="0" smtClean="0"/>
              <a:t>, махом преко </a:t>
            </a:r>
            <a:r>
              <a:rPr lang="en-US" dirty="0" smtClean="0"/>
              <a:t>ABCB1 </a:t>
            </a:r>
            <a:r>
              <a:rPr lang="sr-Cyrl-RS" dirty="0" smtClean="0"/>
              <a:t>и </a:t>
            </a:r>
            <a:r>
              <a:rPr lang="en-US" dirty="0" smtClean="0"/>
              <a:t>SLCO1B1</a:t>
            </a:r>
            <a:endParaRPr lang="sr-Cyrl-RS" dirty="0" smtClean="0"/>
          </a:p>
          <a:p>
            <a:pPr lvl="2"/>
            <a:r>
              <a:rPr lang="en-US" dirty="0" smtClean="0"/>
              <a:t>ABCB1 </a:t>
            </a:r>
            <a:r>
              <a:rPr lang="sr-Cyrl-CS" altLang="ko-KR" dirty="0" smtClean="0"/>
              <a:t>варијације 3435C&lt;T и 2677G&lt;A&lt;T често дају смањену активност ензима</a:t>
            </a:r>
            <a:endParaRPr lang="en-US"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48064" y="620688"/>
            <a:ext cx="3816424" cy="1143000"/>
          </a:xfrm>
        </p:spPr>
        <p:txBody>
          <a:bodyPr>
            <a:normAutofit fontScale="90000"/>
          </a:bodyPr>
          <a:lstStyle/>
          <a:p>
            <a:pPr algn="ctr"/>
            <a:r>
              <a:rPr lang="sr-Cyrl-CS" sz="4000" b="1" dirty="0" smtClean="0"/>
              <a:t>Симвастатин</a:t>
            </a:r>
            <a:r>
              <a:rPr lang="ru-RU" sz="4000" b="1" dirty="0" smtClean="0"/>
              <a:t/>
            </a:r>
            <a:br>
              <a:rPr lang="ru-RU" sz="4000" b="1" dirty="0" smtClean="0"/>
            </a:br>
            <a:r>
              <a:rPr lang="ru-RU" sz="3200" dirty="0" smtClean="0"/>
              <a:t>- пример клиничке примене -</a:t>
            </a:r>
            <a:endParaRPr lang="en-US" sz="3200" dirty="0"/>
          </a:p>
        </p:txBody>
      </p:sp>
      <p:sp>
        <p:nvSpPr>
          <p:cNvPr id="3" name="Content Placeholder 2"/>
          <p:cNvSpPr>
            <a:spLocks noGrp="1"/>
          </p:cNvSpPr>
          <p:nvPr>
            <p:ph idx="1"/>
          </p:nvPr>
        </p:nvSpPr>
        <p:spPr>
          <a:xfrm>
            <a:off x="5471592" y="5517232"/>
            <a:ext cx="3672408" cy="576064"/>
          </a:xfrm>
        </p:spPr>
        <p:txBody>
          <a:bodyPr/>
          <a:lstStyle/>
          <a:p>
            <a:pPr>
              <a:buNone/>
            </a:pPr>
            <a:r>
              <a:rPr lang="en-US" sz="1800" dirty="0" smtClean="0"/>
              <a:t>	</a:t>
            </a:r>
            <a:r>
              <a:rPr lang="sr-Cyrl-RS" sz="1600" dirty="0" smtClean="0"/>
              <a:t>преузето са: </a:t>
            </a:r>
            <a:r>
              <a:rPr lang="en-US" sz="1600" dirty="0" smtClean="0"/>
              <a:t>M. Whirl-Carrillo, et al. </a:t>
            </a:r>
            <a:r>
              <a:rPr lang="en-US" sz="1600" dirty="0" err="1" smtClean="0"/>
              <a:t>Pharmacogenomics</a:t>
            </a:r>
            <a:r>
              <a:rPr lang="en-US" sz="1600" dirty="0" smtClean="0"/>
              <a:t> Knowledge for Personalized Medicine. </a:t>
            </a:r>
            <a:r>
              <a:rPr lang="en-US" sz="1600" dirty="0" err="1" smtClean="0"/>
              <a:t>Clin</a:t>
            </a:r>
            <a:r>
              <a:rPr lang="en-US" sz="1600" dirty="0" smtClean="0"/>
              <a:t> </a:t>
            </a:r>
            <a:r>
              <a:rPr lang="en-US" sz="1600" dirty="0" err="1" smtClean="0"/>
              <a:t>Pharm</a:t>
            </a:r>
            <a:r>
              <a:rPr lang="en-US" sz="1600" dirty="0" smtClean="0"/>
              <a:t> </a:t>
            </a:r>
            <a:r>
              <a:rPr lang="en-US" sz="1600" dirty="0" err="1" smtClean="0"/>
              <a:t>Ther</a:t>
            </a:r>
            <a:r>
              <a:rPr lang="en-US" sz="1600" dirty="0" smtClean="0"/>
              <a:t> 2012; 92(4): 414-7.</a:t>
            </a:r>
            <a:endParaRPr lang="en-US" sz="1600" dirty="0"/>
          </a:p>
        </p:txBody>
      </p:sp>
      <p:pic>
        <p:nvPicPr>
          <p:cNvPr id="84994" name="Picture 2" descr="Atorvastatin/Lovastatin/Simvastatin Pathway, Pharmacokinetics diagram"/>
          <p:cNvPicPr>
            <a:picLocks noChangeAspect="1" noChangeArrowheads="1"/>
          </p:cNvPicPr>
          <p:nvPr/>
        </p:nvPicPr>
        <p:blipFill>
          <a:blip r:embed="rId2" cstate="print"/>
          <a:srcRect/>
          <a:stretch>
            <a:fillRect/>
          </a:stretch>
        </p:blipFill>
        <p:spPr bwMode="auto">
          <a:xfrm>
            <a:off x="-1" y="908720"/>
            <a:ext cx="6066807" cy="5447532"/>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sr-Cyrl-RS" sz="3600" b="1" dirty="0" smtClean="0">
                <a:latin typeface="+mn-lt"/>
              </a:rPr>
              <a:t>Симвастатин</a:t>
            </a:r>
            <a:r>
              <a:rPr lang="ru-RU" sz="3600" dirty="0" smtClean="0">
                <a:latin typeface="+mn-lt"/>
              </a:rPr>
              <a:t/>
            </a:r>
            <a:br>
              <a:rPr lang="ru-RU" sz="3600" dirty="0" smtClean="0">
                <a:latin typeface="+mn-lt"/>
              </a:rPr>
            </a:br>
            <a:r>
              <a:rPr lang="ru-RU" sz="2800" dirty="0" smtClean="0">
                <a:latin typeface="+mn-lt"/>
              </a:rPr>
              <a:t>- пример клиничке примене -</a:t>
            </a:r>
            <a:endParaRPr lang="en-US" sz="2800" dirty="0">
              <a:latin typeface="+mn-lt"/>
            </a:endParaRPr>
          </a:p>
        </p:txBody>
      </p:sp>
      <p:sp>
        <p:nvSpPr>
          <p:cNvPr id="3" name="Content Placeholder 2"/>
          <p:cNvSpPr>
            <a:spLocks noGrp="1"/>
          </p:cNvSpPr>
          <p:nvPr>
            <p:ph idx="1"/>
          </p:nvPr>
        </p:nvSpPr>
        <p:spPr>
          <a:xfrm>
            <a:off x="683568" y="1628800"/>
            <a:ext cx="8064896" cy="4896544"/>
          </a:xfrm>
        </p:spPr>
        <p:txBody>
          <a:bodyPr>
            <a:normAutofit fontScale="92500" lnSpcReduction="10000"/>
          </a:bodyPr>
          <a:lstStyle/>
          <a:p>
            <a:r>
              <a:rPr lang="sr-Cyrl-CS" dirty="0" smtClean="0"/>
              <a:t>Класично дозирање:</a:t>
            </a:r>
          </a:p>
          <a:p>
            <a:pPr lvl="1"/>
            <a:r>
              <a:rPr lang="sr-Cyrl-CS" i="1" dirty="0" smtClean="0"/>
              <a:t>''</a:t>
            </a:r>
            <a:r>
              <a:rPr lang="en-US" altLang="ko-KR" i="1" dirty="0" smtClean="0">
                <a:ea typeface="굴림" pitchFamily="34" charset="-127"/>
              </a:rPr>
              <a:t>one</a:t>
            </a:r>
            <a:r>
              <a:rPr lang="sr-Cyrl-CS" altLang="ko-KR" i="1" dirty="0" smtClean="0"/>
              <a:t> </a:t>
            </a:r>
            <a:r>
              <a:rPr lang="en-US" altLang="ko-KR" i="1" dirty="0" smtClean="0">
                <a:ea typeface="굴림" pitchFamily="34" charset="-127"/>
              </a:rPr>
              <a:t>drug</a:t>
            </a:r>
            <a:r>
              <a:rPr lang="sr-Cyrl-CS" altLang="ko-KR" i="1" dirty="0" smtClean="0"/>
              <a:t>/</a:t>
            </a:r>
            <a:r>
              <a:rPr lang="en-US" altLang="ko-KR" i="1" dirty="0" smtClean="0">
                <a:ea typeface="굴림" pitchFamily="34" charset="-127"/>
              </a:rPr>
              <a:t>dose</a:t>
            </a:r>
            <a:r>
              <a:rPr lang="sr-Cyrl-CS" altLang="ko-KR" i="1" dirty="0" smtClean="0"/>
              <a:t> </a:t>
            </a:r>
            <a:r>
              <a:rPr lang="en-US" altLang="ko-KR" i="1" dirty="0" smtClean="0">
                <a:ea typeface="굴림" pitchFamily="34" charset="-127"/>
              </a:rPr>
              <a:t>fits</a:t>
            </a:r>
            <a:r>
              <a:rPr lang="sr-Cyrl-CS" altLang="ko-KR" i="1" dirty="0" smtClean="0"/>
              <a:t> </a:t>
            </a:r>
            <a:r>
              <a:rPr lang="en-US" altLang="ko-KR" i="1" dirty="0" smtClean="0">
                <a:ea typeface="굴림" pitchFamily="34" charset="-127"/>
              </a:rPr>
              <a:t>all</a:t>
            </a:r>
            <a:r>
              <a:rPr lang="sr-Cyrl-CS" altLang="ko-KR" i="1" dirty="0" smtClean="0"/>
              <a:t>'' </a:t>
            </a:r>
            <a:r>
              <a:rPr lang="sr-Cyrl-CS" altLang="ko-KR" dirty="0" smtClean="0"/>
              <a:t>приступ</a:t>
            </a:r>
          </a:p>
          <a:p>
            <a:pPr lvl="2"/>
            <a:r>
              <a:rPr lang="sr-Cyrl-RS" dirty="0" smtClean="0"/>
              <a:t>између</a:t>
            </a:r>
            <a:r>
              <a:rPr lang="en-US" dirty="0" smtClean="0"/>
              <a:t> 5 </a:t>
            </a:r>
            <a:r>
              <a:rPr lang="sr-Cyrl-RS" dirty="0" smtClean="0"/>
              <a:t>и</a:t>
            </a:r>
            <a:r>
              <a:rPr lang="en-US" dirty="0" smtClean="0"/>
              <a:t> 40 mg </a:t>
            </a:r>
            <a:r>
              <a:rPr lang="sr-Cyrl-CS" altLang="ko-KR" dirty="0" smtClean="0"/>
              <a:t>дневно</a:t>
            </a:r>
            <a:r>
              <a:rPr lang="en-US" altLang="ko-KR" dirty="0" smtClean="0"/>
              <a:t> (</a:t>
            </a:r>
            <a:r>
              <a:rPr lang="sr-Cyrl-RS" dirty="0" smtClean="0"/>
              <a:t>најчешће 10-20</a:t>
            </a:r>
            <a:r>
              <a:rPr lang="en-US" dirty="0" smtClean="0"/>
              <a:t> mg </a:t>
            </a:r>
            <a:r>
              <a:rPr lang="sr-Cyrl-CS" altLang="ko-KR" dirty="0" smtClean="0"/>
              <a:t>дневно</a:t>
            </a:r>
            <a:r>
              <a:rPr lang="en-US" altLang="ko-KR" dirty="0" smtClean="0"/>
              <a:t> )</a:t>
            </a:r>
            <a:endParaRPr lang="sr-Cyrl-CS" altLang="ko-KR" dirty="0" smtClean="0"/>
          </a:p>
          <a:p>
            <a:pPr lvl="1"/>
            <a:r>
              <a:rPr lang="sr-Cyrl-CS" altLang="ko-KR" i="1" dirty="0" smtClean="0"/>
              <a:t>''</a:t>
            </a:r>
            <a:r>
              <a:rPr lang="en-US" altLang="ko-KR" i="1" dirty="0" smtClean="0">
                <a:ea typeface="굴림" pitchFamily="34" charset="-127"/>
              </a:rPr>
              <a:t>trial and error</a:t>
            </a:r>
            <a:r>
              <a:rPr lang="sr-Cyrl-CS" altLang="ko-KR" i="1" dirty="0" smtClean="0"/>
              <a:t>'' </a:t>
            </a:r>
            <a:r>
              <a:rPr lang="sr-Cyrl-CS" altLang="ko-KR" dirty="0" smtClean="0"/>
              <a:t>приступ</a:t>
            </a:r>
          </a:p>
          <a:p>
            <a:pPr lvl="2"/>
            <a:r>
              <a:rPr lang="sr-Cyrl-CS" altLang="ko-KR" dirty="0" smtClean="0"/>
              <a:t>прилагођавање дозе према нивоу липида</a:t>
            </a:r>
          </a:p>
          <a:p>
            <a:r>
              <a:rPr lang="sr-Cyrl-CS" dirty="0" smtClean="0"/>
              <a:t>Дозирање које укључује фармакогенетику:</a:t>
            </a:r>
          </a:p>
          <a:p>
            <a:pPr lvl="1"/>
            <a:r>
              <a:rPr lang="sr-Cyrl-RS" dirty="0" smtClean="0"/>
              <a:t>заснива се на генотипизацији </a:t>
            </a:r>
            <a:r>
              <a:rPr lang="en-US" sz="2400" i="1" dirty="0" smtClean="0"/>
              <a:t>SLCO1B1</a:t>
            </a:r>
            <a:r>
              <a:rPr lang="sr-Cyrl-RS" dirty="0" smtClean="0">
                <a:solidFill>
                  <a:srgbClr val="FF3300"/>
                </a:solidFill>
              </a:rPr>
              <a:t> </a:t>
            </a:r>
            <a:r>
              <a:rPr lang="sr-Cyrl-RS" dirty="0" smtClean="0"/>
              <a:t>варијације</a:t>
            </a:r>
            <a:r>
              <a:rPr lang="sr-Cyrl-RS" dirty="0" smtClean="0">
                <a:solidFill>
                  <a:srgbClr val="FF3300"/>
                </a:solidFill>
              </a:rPr>
              <a:t> </a:t>
            </a:r>
            <a:r>
              <a:rPr lang="en-US" dirty="0" smtClean="0"/>
              <a:t>rs4149056</a:t>
            </a:r>
            <a:r>
              <a:rPr lang="sr-Cyrl-RS" dirty="0" smtClean="0"/>
              <a:t> (</a:t>
            </a:r>
            <a:r>
              <a:rPr lang="en-US" dirty="0" smtClean="0"/>
              <a:t>c.521T&gt;C</a:t>
            </a:r>
            <a:r>
              <a:rPr lang="sr-Cyrl-RS" dirty="0" smtClean="0"/>
              <a:t>), која се налази у склопу алела </a:t>
            </a:r>
            <a:r>
              <a:rPr lang="en-US" i="1" dirty="0" smtClean="0"/>
              <a:t>*5, *15,*16</a:t>
            </a:r>
            <a:r>
              <a:rPr lang="sr-Cyrl-RS" i="1" dirty="0" smtClean="0"/>
              <a:t> </a:t>
            </a:r>
            <a:r>
              <a:rPr lang="sr-Cyrl-RS" dirty="0" smtClean="0"/>
              <a:t>и</a:t>
            </a:r>
            <a:r>
              <a:rPr lang="en-US" i="1" dirty="0" smtClean="0"/>
              <a:t>*17:</a:t>
            </a:r>
          </a:p>
          <a:p>
            <a:pPr lvl="2" fontAlgn="t"/>
            <a:r>
              <a:rPr lang="en-US" dirty="0" smtClean="0"/>
              <a:t>c.521T/T </a:t>
            </a:r>
            <a:r>
              <a:rPr lang="sr-Cyrl-RS" dirty="0" smtClean="0"/>
              <a:t>даје нормалну активност транспортера </a:t>
            </a:r>
          </a:p>
          <a:p>
            <a:pPr lvl="3" fontAlgn="t"/>
            <a:r>
              <a:rPr lang="sr-Cyrl-RS" dirty="0" smtClean="0"/>
              <a:t>код 55-88% пацијената</a:t>
            </a:r>
            <a:endParaRPr lang="en-US" dirty="0" smtClean="0"/>
          </a:p>
          <a:p>
            <a:pPr lvl="2" fontAlgn="t"/>
            <a:r>
              <a:rPr lang="en-US" dirty="0" smtClean="0"/>
              <a:t>c.521T/C</a:t>
            </a:r>
            <a:r>
              <a:rPr lang="sr-Cyrl-RS" dirty="0" smtClean="0"/>
              <a:t> даје интермедијарну активност транспортера </a:t>
            </a:r>
          </a:p>
          <a:p>
            <a:pPr lvl="3" fontAlgn="t"/>
            <a:r>
              <a:rPr lang="sr-Cyrl-RS" dirty="0" smtClean="0"/>
              <a:t>код 11-36% пацијената</a:t>
            </a:r>
            <a:endParaRPr lang="en-US" b="1" dirty="0" smtClean="0"/>
          </a:p>
          <a:p>
            <a:pPr lvl="2" fontAlgn="t"/>
            <a:r>
              <a:rPr lang="en-US" dirty="0" smtClean="0"/>
              <a:t>c.521C/C</a:t>
            </a:r>
            <a:r>
              <a:rPr lang="sr-Cyrl-RS" dirty="0" smtClean="0"/>
              <a:t> даје слабу активност транспортера</a:t>
            </a:r>
          </a:p>
          <a:p>
            <a:pPr lvl="3" fontAlgn="t"/>
            <a:r>
              <a:rPr lang="sr-Cyrl-RS" dirty="0" smtClean="0"/>
              <a:t>код 0-6% пацијената</a:t>
            </a:r>
            <a:endParaRPr lang="en-US" b="1" dirty="0" smtClean="0"/>
          </a:p>
          <a:p>
            <a:pPr lvl="1"/>
            <a:endParaRPr lang="en-US" i="1" dirty="0" smtClean="0">
              <a:solidFill>
                <a:srgbClr val="FF3300"/>
              </a:solidFill>
            </a:endParaRPr>
          </a:p>
          <a:p>
            <a:endParaRPr lang="sr-Cyrl-CS" altLang="ko-KR"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sr-Cyrl-RS" sz="3600" b="1" dirty="0" smtClean="0">
                <a:latin typeface="+mn-lt"/>
              </a:rPr>
              <a:t>Симвастатин</a:t>
            </a:r>
            <a:r>
              <a:rPr lang="ru-RU" sz="3600" dirty="0" smtClean="0">
                <a:latin typeface="+mn-lt"/>
              </a:rPr>
              <a:t/>
            </a:r>
            <a:br>
              <a:rPr lang="ru-RU" sz="3600" dirty="0" smtClean="0">
                <a:latin typeface="+mn-lt"/>
              </a:rPr>
            </a:br>
            <a:r>
              <a:rPr lang="ru-RU" sz="2800" dirty="0" smtClean="0">
                <a:latin typeface="+mn-lt"/>
              </a:rPr>
              <a:t>- пример клиничке примене -</a:t>
            </a:r>
            <a:endParaRPr lang="en-US" sz="2800" dirty="0">
              <a:latin typeface="+mn-lt"/>
            </a:endParaRPr>
          </a:p>
        </p:txBody>
      </p:sp>
      <p:sp>
        <p:nvSpPr>
          <p:cNvPr id="4" name="Content Placeholder 2"/>
          <p:cNvSpPr txBox="1">
            <a:spLocks/>
          </p:cNvSpPr>
          <p:nvPr/>
        </p:nvSpPr>
        <p:spPr bwMode="auto">
          <a:xfrm>
            <a:off x="899592" y="5921896"/>
            <a:ext cx="8064896" cy="93610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a:bodyPr>
          <a:lstStyle/>
          <a:p>
            <a:pPr marL="342900" lvl="0" indent="-342900" algn="r">
              <a:spcBef>
                <a:spcPct val="20000"/>
              </a:spcBef>
              <a:buClr>
                <a:schemeClr val="tx1"/>
              </a:buClr>
            </a:pPr>
            <a:r>
              <a:rPr lang="en-US" sz="1800" dirty="0" smtClean="0">
                <a:latin typeface="+mn-lt"/>
              </a:rPr>
              <a:t>	*</a:t>
            </a:r>
            <a:r>
              <a:rPr lang="en-US" sz="1800" dirty="0" err="1" smtClean="0">
                <a:latin typeface="+mn-lt"/>
              </a:rPr>
              <a:t>Wilke</a:t>
            </a:r>
            <a:r>
              <a:rPr lang="en-US" sz="1800" dirty="0" smtClean="0">
                <a:latin typeface="+mn-lt"/>
              </a:rPr>
              <a:t> RA, </a:t>
            </a:r>
            <a:r>
              <a:rPr lang="sr-Cyrl-RS" sz="1800" dirty="0" smtClean="0">
                <a:latin typeface="+mn-lt"/>
              </a:rPr>
              <a:t>е</a:t>
            </a:r>
            <a:r>
              <a:rPr lang="en-US" sz="1800" dirty="0" smtClean="0">
                <a:latin typeface="+mn-lt"/>
              </a:rPr>
              <a:t>t al. The clinical </a:t>
            </a:r>
            <a:r>
              <a:rPr lang="en-US" sz="1800" dirty="0" err="1" smtClean="0">
                <a:latin typeface="+mn-lt"/>
              </a:rPr>
              <a:t>pharmacogenomics</a:t>
            </a:r>
            <a:r>
              <a:rPr lang="en-US" sz="1800" dirty="0" smtClean="0">
                <a:latin typeface="+mn-lt"/>
              </a:rPr>
              <a:t> implementation consortium: CPIC guideline for SLCO1B1 and </a:t>
            </a:r>
            <a:r>
              <a:rPr lang="en-US" sz="1800" dirty="0" err="1" smtClean="0">
                <a:latin typeface="+mn-lt"/>
              </a:rPr>
              <a:t>simvastatin</a:t>
            </a:r>
            <a:r>
              <a:rPr lang="en-US" sz="1800" dirty="0" smtClean="0">
                <a:latin typeface="+mn-lt"/>
              </a:rPr>
              <a:t>-induced </a:t>
            </a:r>
            <a:r>
              <a:rPr lang="en-US" sz="1800" dirty="0" err="1" smtClean="0">
                <a:latin typeface="+mn-lt"/>
              </a:rPr>
              <a:t>myopathy</a:t>
            </a:r>
            <a:r>
              <a:rPr lang="en-US" sz="1800" dirty="0" smtClean="0">
                <a:latin typeface="+mn-lt"/>
              </a:rPr>
              <a:t>. </a:t>
            </a:r>
            <a:r>
              <a:rPr lang="en-US" sz="1800" dirty="0" err="1" smtClean="0">
                <a:latin typeface="+mn-lt"/>
              </a:rPr>
              <a:t>Clin</a:t>
            </a:r>
            <a:r>
              <a:rPr lang="en-US" sz="1800" dirty="0" smtClean="0">
                <a:latin typeface="+mn-lt"/>
              </a:rPr>
              <a:t> </a:t>
            </a:r>
            <a:r>
              <a:rPr lang="en-US" sz="1800" dirty="0" err="1" smtClean="0">
                <a:latin typeface="+mn-lt"/>
              </a:rPr>
              <a:t>Pharmacol</a:t>
            </a:r>
            <a:r>
              <a:rPr lang="en-US" sz="1800" dirty="0" smtClean="0">
                <a:latin typeface="+mn-lt"/>
              </a:rPr>
              <a:t> </a:t>
            </a:r>
            <a:r>
              <a:rPr lang="en-US" sz="1800" dirty="0" err="1" smtClean="0">
                <a:latin typeface="+mn-lt"/>
              </a:rPr>
              <a:t>Ther</a:t>
            </a:r>
            <a:r>
              <a:rPr lang="en-US" sz="1800" dirty="0" smtClean="0">
                <a:latin typeface="+mn-lt"/>
              </a:rPr>
              <a:t>. 2012 Jul;92(1):112-7. </a:t>
            </a:r>
            <a:endParaRPr kumimoji="1" lang="en-US" sz="1800" b="0" i="0" u="none" strike="noStrike" kern="0" cap="none" spc="0" normalizeH="0" baseline="0" noProof="0" dirty="0">
              <a:ln>
                <a:noFill/>
              </a:ln>
              <a:solidFill>
                <a:schemeClr val="tx1"/>
              </a:solidFill>
              <a:effectLst/>
              <a:uLnTx/>
              <a:uFillTx/>
              <a:latin typeface="+mn-lt"/>
              <a:ea typeface="+mn-ea"/>
              <a:cs typeface="+mn-cs"/>
            </a:endParaRPr>
          </a:p>
        </p:txBody>
      </p:sp>
      <p:graphicFrame>
        <p:nvGraphicFramePr>
          <p:cNvPr id="6" name="Table 5"/>
          <p:cNvGraphicFramePr>
            <a:graphicFrameLocks noGrp="1"/>
          </p:cNvGraphicFramePr>
          <p:nvPr/>
        </p:nvGraphicFramePr>
        <p:xfrm>
          <a:off x="827584" y="1484784"/>
          <a:ext cx="7992888" cy="4381500"/>
        </p:xfrm>
        <a:graphic>
          <a:graphicData uri="http://schemas.openxmlformats.org/drawingml/2006/table">
            <a:tbl>
              <a:tblPr firstRow="1" bandRow="1">
                <a:tableStyleId>{2D5ABB26-0587-4C30-8999-92F81FD0307C}</a:tableStyleId>
              </a:tblPr>
              <a:tblGrid>
                <a:gridCol w="1296144"/>
                <a:gridCol w="2520280"/>
                <a:gridCol w="4176464"/>
              </a:tblGrid>
              <a:tr h="370840">
                <a:tc>
                  <a:txBody>
                    <a:bodyPr/>
                    <a:lstStyle/>
                    <a:p>
                      <a:r>
                        <a:rPr lang="en-US" sz="2000" b="1" dirty="0" smtClean="0">
                          <a:solidFill>
                            <a:schemeClr val="tx1"/>
                          </a:solidFill>
                        </a:rPr>
                        <a:t>rs4149056</a:t>
                      </a:r>
                      <a:r>
                        <a:rPr lang="sr-Cyrl-RS" sz="2000" dirty="0" smtClean="0">
                          <a:solidFill>
                            <a:schemeClr val="tx1"/>
                          </a:solidFill>
                        </a:rPr>
                        <a:t> </a:t>
                      </a:r>
                      <a:endParaRPr lang="en-US" sz="2000" b="1" dirty="0">
                        <a:solidFill>
                          <a:schemeClr val="tx1"/>
                        </a:solidFill>
                        <a:latin typeface="+mn-lt"/>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lang="sr-Cyrl-RS" sz="2000" b="1" dirty="0" smtClean="0">
                          <a:solidFill>
                            <a:schemeClr val="tx1"/>
                          </a:solidFill>
                          <a:latin typeface="+mn-lt"/>
                        </a:rPr>
                        <a:t>Ризик од миопатије</a:t>
                      </a:r>
                      <a:endParaRPr lang="en-US" sz="2000" b="1"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lang="sr-Cyrl-RS" sz="2000" b="1" dirty="0" smtClean="0">
                          <a:solidFill>
                            <a:schemeClr val="tx1"/>
                          </a:solidFill>
                          <a:latin typeface="+mn-lt"/>
                        </a:rPr>
                        <a:t>Препорука*</a:t>
                      </a:r>
                      <a:endParaRPr lang="en-US" sz="2000" b="1" dirty="0">
                        <a:solidFill>
                          <a:schemeClr val="tx1"/>
                        </a:solidFill>
                        <a:latin typeface="+mn-lt"/>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r>
              <a:tr h="370840">
                <a:tc>
                  <a:txBody>
                    <a:bodyPr/>
                    <a:lstStyle/>
                    <a:p>
                      <a:pPr algn="l" fontAlgn="t"/>
                      <a:r>
                        <a:rPr lang="en-US" sz="2000" dirty="0" smtClean="0">
                          <a:solidFill>
                            <a:schemeClr val="tx1"/>
                          </a:solidFill>
                        </a:rPr>
                        <a:t>c.521T/T</a:t>
                      </a:r>
                    </a:p>
                  </a:txBody>
                  <a:tcPr marL="7620" marR="7620" marT="762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sr-Cyrl-RS" sz="2000" kern="1200" baseline="0" dirty="0" smtClean="0">
                          <a:solidFill>
                            <a:schemeClr val="tx1"/>
                          </a:solidFill>
                          <a:latin typeface="+mn-lt"/>
                          <a:ea typeface="+mn-ea"/>
                          <a:cs typeface="+mn-cs"/>
                        </a:rPr>
                        <a:t>Нормалан</a:t>
                      </a: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sr-Cyrl-RS" sz="2000" kern="1200" baseline="0" dirty="0" smtClean="0">
                          <a:solidFill>
                            <a:schemeClr val="tx1"/>
                          </a:solidFill>
                          <a:latin typeface="+mn-lt"/>
                          <a:ea typeface="+mn-ea"/>
                          <a:cs typeface="+mn-cs"/>
                        </a:rPr>
                        <a:t>Почети стандардним дозама, дозу даље прилагођавати према водичима за конкретно обољење</a:t>
                      </a:r>
                    </a:p>
                  </a:txBody>
                  <a:tcPr marL="7620" marR="7620" marT="762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l" fontAlgn="t"/>
                      <a:r>
                        <a:rPr lang="en-US" sz="2000" dirty="0" smtClean="0">
                          <a:solidFill>
                            <a:schemeClr val="tx1"/>
                          </a:solidFill>
                        </a:rPr>
                        <a:t>c.521T/C</a:t>
                      </a:r>
                      <a:endParaRPr lang="en-US" sz="2000" b="1" i="0" u="none" strike="noStrike" dirty="0">
                        <a:solidFill>
                          <a:schemeClr val="tx1"/>
                        </a:solidFill>
                        <a:latin typeface="+mn-lt"/>
                      </a:endParaRPr>
                    </a:p>
                  </a:txBody>
                  <a:tcPr marL="7620" marR="7620" marT="762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ru-RU" sz="2000" b="0" i="0" u="none" strike="noStrike" dirty="0" smtClean="0">
                          <a:solidFill>
                            <a:schemeClr val="tx1"/>
                          </a:solidFill>
                          <a:latin typeface="+mn-lt"/>
                        </a:rPr>
                        <a:t>Интермедијерни</a:t>
                      </a:r>
                      <a:endParaRPr lang="ru-RU" sz="2000" b="0" i="0" u="none" strike="noStrike" dirty="0">
                        <a:solidFill>
                          <a:schemeClr val="tx1"/>
                        </a:solidFill>
                        <a:latin typeface="+mn-lt"/>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sr-Cyrl-RS" sz="2000" kern="1200" baseline="0" dirty="0" smtClean="0">
                          <a:solidFill>
                            <a:schemeClr val="tx1"/>
                          </a:solidFill>
                          <a:latin typeface="+mn-lt"/>
                          <a:ea typeface="+mn-ea"/>
                          <a:cs typeface="+mn-cs"/>
                        </a:rPr>
                        <a:t>Почети редукованим дозама</a:t>
                      </a:r>
                      <a:r>
                        <a:rPr lang="en-US" sz="2000" kern="1200" baseline="0" dirty="0" smtClean="0">
                          <a:solidFill>
                            <a:schemeClr val="tx1"/>
                          </a:solidFill>
                          <a:latin typeface="+mn-lt"/>
                          <a:ea typeface="+mn-ea"/>
                          <a:cs typeface="+mn-cs"/>
                        </a:rPr>
                        <a:t>, </a:t>
                      </a:r>
                      <a:r>
                        <a:rPr lang="sr-Cyrl-RS" sz="2000" kern="1200" baseline="0" dirty="0" smtClean="0">
                          <a:solidFill>
                            <a:schemeClr val="tx1"/>
                          </a:solidFill>
                          <a:latin typeface="+mn-lt"/>
                          <a:ea typeface="+mn-ea"/>
                          <a:cs typeface="+mn-cs"/>
                        </a:rPr>
                        <a:t>дозу даље прилагођавати према водичима за конкретно обољење</a:t>
                      </a:r>
                      <a:r>
                        <a:rPr lang="en-US" sz="2000" kern="1200" baseline="0" dirty="0" smtClean="0">
                          <a:solidFill>
                            <a:schemeClr val="tx1"/>
                          </a:solidFill>
                          <a:latin typeface="+mn-lt"/>
                          <a:ea typeface="+mn-ea"/>
                          <a:cs typeface="+mn-cs"/>
                        </a:rPr>
                        <a:t>.</a:t>
                      </a:r>
                      <a:endParaRPr lang="ru-RU" sz="2000" b="0" i="0" u="none" strike="noStrike" dirty="0">
                        <a:solidFill>
                          <a:schemeClr val="tx1"/>
                        </a:solidFill>
                        <a:latin typeface="+mn-lt"/>
                      </a:endParaRPr>
                    </a:p>
                  </a:txBody>
                  <a:tcPr marL="7620" marR="7620" marT="762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l" fontAlgn="t"/>
                      <a:r>
                        <a:rPr lang="en-US" sz="2000" smtClean="0">
                          <a:solidFill>
                            <a:schemeClr val="tx1"/>
                          </a:solidFill>
                        </a:rPr>
                        <a:t>c.521C/C</a:t>
                      </a:r>
                      <a:endParaRPr lang="en-US" sz="2000" b="1" i="0" u="none" strike="noStrike" dirty="0">
                        <a:solidFill>
                          <a:schemeClr val="tx1"/>
                        </a:solidFill>
                        <a:latin typeface="+mn-lt"/>
                      </a:endParaRPr>
                    </a:p>
                  </a:txBody>
                  <a:tcPr marL="7620" marR="7620" marT="762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r>
                        <a:rPr lang="ru-RU" sz="2000" b="0" i="0" u="none" strike="noStrike" dirty="0" smtClean="0">
                          <a:solidFill>
                            <a:schemeClr val="tx1"/>
                          </a:solidFill>
                          <a:latin typeface="+mn-lt"/>
                        </a:rPr>
                        <a:t>Висок</a:t>
                      </a:r>
                      <a:endParaRPr lang="ru-RU" sz="2000" b="0" i="0" u="none" strike="noStrike" dirty="0">
                        <a:solidFill>
                          <a:schemeClr val="tx1"/>
                        </a:solidFill>
                        <a:latin typeface="+mn-lt"/>
                      </a:endParaRPr>
                    </a:p>
                  </a:txBody>
                  <a:tcPr marL="7620" marR="7620" marT="762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r>
                        <a:rPr lang="sr-Cyrl-RS" sz="2000" kern="1200" baseline="0" dirty="0" smtClean="0">
                          <a:solidFill>
                            <a:schemeClr val="tx1"/>
                          </a:solidFill>
                          <a:latin typeface="+mn-lt"/>
                          <a:ea typeface="+mn-ea"/>
                          <a:cs typeface="+mn-cs"/>
                        </a:rPr>
                        <a:t>Почети редукованим дозама или применити алтернативни статин</a:t>
                      </a:r>
                      <a:r>
                        <a:rPr lang="en-US" sz="2000" kern="1200" baseline="0" dirty="0" smtClean="0">
                          <a:solidFill>
                            <a:schemeClr val="tx1"/>
                          </a:solidFill>
                          <a:latin typeface="+mn-lt"/>
                          <a:ea typeface="+mn-ea"/>
                          <a:cs typeface="+mn-cs"/>
                        </a:rPr>
                        <a:t>, </a:t>
                      </a:r>
                      <a:r>
                        <a:rPr lang="sr-Cyrl-RS" sz="2000" kern="1200" baseline="0" dirty="0" smtClean="0">
                          <a:solidFill>
                            <a:schemeClr val="tx1"/>
                          </a:solidFill>
                          <a:latin typeface="+mn-lt"/>
                          <a:ea typeface="+mn-ea"/>
                          <a:cs typeface="+mn-cs"/>
                        </a:rPr>
                        <a:t>дозу даље прилагођавати према водичима за конкретно обољење</a:t>
                      </a:r>
                      <a:r>
                        <a:rPr lang="en-US" sz="2000" kern="1200" baseline="0" dirty="0" smtClean="0">
                          <a:solidFill>
                            <a:schemeClr val="tx1"/>
                          </a:solidFill>
                          <a:latin typeface="+mn-lt"/>
                          <a:ea typeface="+mn-ea"/>
                          <a:cs typeface="+mn-cs"/>
                        </a:rPr>
                        <a:t>.</a:t>
                      </a:r>
                      <a:r>
                        <a:rPr lang="sr-Cyrl-RS" sz="2000" kern="1200" baseline="0" dirty="0" smtClean="0">
                          <a:solidFill>
                            <a:schemeClr val="tx1"/>
                          </a:solidFill>
                          <a:latin typeface="+mn-lt"/>
                          <a:ea typeface="+mn-ea"/>
                          <a:cs typeface="+mn-cs"/>
                        </a:rPr>
                        <a:t> Редовно пратити ниво серумске креатин киназе, због повећаног ризика од настанка миопатије.</a:t>
                      </a:r>
                      <a:endParaRPr lang="ru-RU" sz="2000" b="0" i="0" u="none" strike="noStrike" dirty="0">
                        <a:solidFill>
                          <a:schemeClr val="tx1"/>
                        </a:solidFill>
                        <a:latin typeface="+mn-lt"/>
                      </a:endParaRPr>
                    </a:p>
                  </a:txBody>
                  <a:tcPr marL="7620" marR="7620" marT="762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r>
            </a:tbl>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304800"/>
            <a:ext cx="8352928" cy="1143000"/>
          </a:xfrm>
        </p:spPr>
        <p:txBody>
          <a:bodyPr>
            <a:noAutofit/>
          </a:bodyPr>
          <a:lstStyle/>
          <a:p>
            <a:pPr lvl="1"/>
            <a:r>
              <a:rPr lang="ru-RU" sz="3600" dirty="0" smtClean="0"/>
              <a:t>Рутинска примена фармакогенетског теста у клиничкој пракси</a:t>
            </a:r>
            <a:endParaRPr lang="en-US" sz="3600" dirty="0"/>
          </a:p>
        </p:txBody>
      </p:sp>
      <p:sp>
        <p:nvSpPr>
          <p:cNvPr id="3" name="Content Placeholder 2"/>
          <p:cNvSpPr>
            <a:spLocks noGrp="1"/>
          </p:cNvSpPr>
          <p:nvPr>
            <p:ph idx="1"/>
          </p:nvPr>
        </p:nvSpPr>
        <p:spPr>
          <a:xfrm>
            <a:off x="611560" y="1484784"/>
            <a:ext cx="8280920" cy="4896544"/>
          </a:xfrm>
        </p:spPr>
        <p:txBody>
          <a:bodyPr>
            <a:noAutofit/>
          </a:bodyPr>
          <a:lstStyle/>
          <a:p>
            <a:r>
              <a:rPr lang="sr-Cyrl-RS" sz="1800" dirty="0" smtClean="0"/>
              <a:t>Према тренутно* доступним валидним фармакогенетским водичима**, за укупно 100 лекова постоје званичне фармакогенетске препоруке о избору терапије и дозном режиму, засноване на генотипизацији око 20-так гена</a:t>
            </a:r>
          </a:p>
          <a:p>
            <a:pPr lvl="1"/>
            <a:r>
              <a:rPr lang="sr-Cyrl-RS" sz="1800" dirty="0" smtClean="0"/>
              <a:t>Гени од значаја укључују </a:t>
            </a:r>
            <a:r>
              <a:rPr lang="en-US" sz="1800" i="1" dirty="0" smtClean="0"/>
              <a:t>CYP2C9, CYP2C19, CYP2D6, CYP3A5, CYP4F2, UGT1A1, UGT1A6, SLCO1B1, SLC28A3, HLA-A, HLA-B, VKORC1</a:t>
            </a:r>
            <a:r>
              <a:rPr lang="sr-Cyrl-RS" sz="1800" dirty="0" smtClean="0"/>
              <a:t>...</a:t>
            </a:r>
          </a:p>
          <a:p>
            <a:pPr lvl="1"/>
            <a:r>
              <a:rPr lang="sr-Cyrl-RS" sz="1800" dirty="0" smtClean="0"/>
              <a:t>Лекови за које постоје фармакогенетске препоруке укључују абакавир, ефавиренц, рибавирин, аценокумарол, варфарин, клопидогрел,  алопуринол, амитриптилин, нортриптилин, кломипрамин, имипрамин, тримипрамин, десипрамин, арипипразол, доксепин, флувоксамин, венлафаксин, сертралин, халоперидол, кодеин, трамадол, пароксетин, флекаинид, пропафенон, метопролол, омепразол, лансопразол, ондансетрон, трописетрон, тамоксифен</a:t>
            </a:r>
            <a:r>
              <a:rPr lang="en-US" sz="1800" dirty="0" smtClean="0"/>
              <a:t>, </a:t>
            </a:r>
            <a:r>
              <a:rPr lang="sr-Cyrl-RS" sz="1800" dirty="0" smtClean="0"/>
              <a:t>азатиоприн, меркаптопурин, тиогуанин, флуороурацил, такролимус, карбамазепин, окскарбазепин, фенитоин, халотан, ивакафтор, интерферон </a:t>
            </a:r>
            <a:r>
              <a:rPr lang="el-GR" sz="1800" dirty="0" smtClean="0"/>
              <a:t>α</a:t>
            </a:r>
            <a:r>
              <a:rPr lang="sr-Cyrl-RS" sz="1800" dirty="0" smtClean="0"/>
              <a:t>, симвастатин, вориконазол...</a:t>
            </a:r>
            <a:endParaRPr lang="sr-Cyrl-RS" sz="2100" dirty="0" smtClean="0"/>
          </a:p>
          <a:p>
            <a:pPr algn="r">
              <a:buNone/>
            </a:pPr>
            <a:r>
              <a:rPr lang="sr-Cyrl-RS" sz="1600" dirty="0" smtClean="0"/>
              <a:t>* новембар 2019, ** </a:t>
            </a:r>
            <a:r>
              <a:rPr lang="en-US" sz="1600" dirty="0" smtClean="0"/>
              <a:t>Clinical </a:t>
            </a:r>
            <a:r>
              <a:rPr lang="en-US" sz="1600" dirty="0" err="1" smtClean="0"/>
              <a:t>Pharmacogenetics</a:t>
            </a:r>
            <a:r>
              <a:rPr lang="en-US" sz="1600" dirty="0" smtClean="0"/>
              <a:t> Implementation Consortium (CPIC®)</a:t>
            </a:r>
            <a:r>
              <a:rPr lang="sr-Cyrl-RS" sz="1600" dirty="0" smtClean="0"/>
              <a:t>,</a:t>
            </a:r>
            <a:r>
              <a:rPr lang="en-US" sz="1600" dirty="0" smtClean="0"/>
              <a:t> Royal Dutch Association for the Advancement of Pharmacy - </a:t>
            </a:r>
            <a:r>
              <a:rPr lang="en-US" sz="1600" dirty="0" err="1" smtClean="0"/>
              <a:t>Pharmacogenetics</a:t>
            </a:r>
            <a:r>
              <a:rPr lang="en-US" sz="1600" dirty="0" smtClean="0"/>
              <a:t> Working Group (DPWG), </a:t>
            </a:r>
            <a:endParaRPr lang="sr-Cyrl-RS" sz="1600" dirty="0" smtClean="0"/>
          </a:p>
          <a:p>
            <a:pPr algn="r">
              <a:buNone/>
            </a:pPr>
            <a:r>
              <a:rPr lang="en-US" sz="1600" dirty="0" smtClean="0"/>
              <a:t>Canadian </a:t>
            </a:r>
            <a:r>
              <a:rPr lang="en-US" sz="1600" dirty="0" err="1" smtClean="0"/>
              <a:t>Pharmacogenomics</a:t>
            </a:r>
            <a:r>
              <a:rPr lang="en-US" sz="1600" dirty="0" smtClean="0"/>
              <a:t> Network for Drug Safety (CPNDS)</a:t>
            </a:r>
            <a:r>
              <a:rPr lang="sr-Cyrl-RS" sz="1600" dirty="0" smtClean="0"/>
              <a:t>, </a:t>
            </a:r>
            <a:r>
              <a:rPr lang="en-US" sz="1600" dirty="0" smtClean="0"/>
              <a:t>French joint working group comprising </a:t>
            </a:r>
            <a:r>
              <a:rPr lang="en-US" sz="1600" dirty="0" err="1" smtClean="0"/>
              <a:t>RNPGx</a:t>
            </a:r>
            <a:r>
              <a:rPr lang="sr-Cyrl-RS" sz="1600" dirty="0" smtClean="0"/>
              <a:t> анд </a:t>
            </a:r>
            <a:r>
              <a:rPr lang="en-US" sz="1600" dirty="0" smtClean="0"/>
              <a:t>GPCO-</a:t>
            </a:r>
            <a:r>
              <a:rPr lang="en-US" sz="1600" dirty="0" err="1" smtClean="0"/>
              <a:t>Unicancer</a:t>
            </a:r>
            <a:r>
              <a:rPr lang="sr-Cyrl-RS" sz="1600" dirty="0" smtClean="0"/>
              <a:t>, </a:t>
            </a:r>
            <a:r>
              <a:rPr lang="en-US" sz="1600" dirty="0" smtClean="0"/>
              <a:t>American College of Rheumatology</a:t>
            </a:r>
            <a:endParaRPr lang="sr-Cyrl-RS" sz="1600" dirty="0" smtClean="0"/>
          </a:p>
          <a:p>
            <a:pPr>
              <a:buNone/>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a:xfrm>
            <a:off x="457200" y="274638"/>
            <a:ext cx="8686800" cy="1143000"/>
          </a:xfrm>
        </p:spPr>
        <p:txBody>
          <a:bodyPr>
            <a:normAutofit fontScale="90000"/>
          </a:bodyPr>
          <a:lstStyle/>
          <a:p>
            <a:r>
              <a:rPr lang="sr-Cyrl-CS" sz="4000" b="1" dirty="0">
                <a:latin typeface="+mn-lt"/>
              </a:rPr>
              <a:t>Варфарин</a:t>
            </a:r>
            <a:r>
              <a:rPr lang="ru-RU" sz="4000" b="1" dirty="0">
                <a:latin typeface="+mn-lt"/>
              </a:rPr>
              <a:t> </a:t>
            </a:r>
            <a:br>
              <a:rPr lang="ru-RU" sz="4000" b="1" dirty="0">
                <a:latin typeface="+mn-lt"/>
              </a:rPr>
            </a:br>
            <a:r>
              <a:rPr lang="ru-RU" sz="3200" dirty="0">
                <a:latin typeface="+mn-lt"/>
              </a:rPr>
              <a:t>- пример клиничке примене -</a:t>
            </a:r>
            <a:endParaRPr lang="en-US" sz="3200" dirty="0">
              <a:latin typeface="+mn-lt"/>
            </a:endParaRPr>
          </a:p>
        </p:txBody>
      </p:sp>
      <p:sp>
        <p:nvSpPr>
          <p:cNvPr id="126979" name="Rectangle 3"/>
          <p:cNvSpPr>
            <a:spLocks noGrp="1" noChangeArrowheads="1"/>
          </p:cNvSpPr>
          <p:nvPr>
            <p:ph type="body" idx="1"/>
          </p:nvPr>
        </p:nvSpPr>
        <p:spPr>
          <a:xfrm>
            <a:off x="457200" y="1600200"/>
            <a:ext cx="8578850" cy="4349750"/>
          </a:xfrm>
        </p:spPr>
        <p:txBody>
          <a:bodyPr>
            <a:normAutofit/>
          </a:bodyPr>
          <a:lstStyle/>
          <a:p>
            <a:pPr>
              <a:lnSpc>
                <a:spcPct val="90000"/>
              </a:lnSpc>
            </a:pPr>
            <a:r>
              <a:rPr lang="sr-Cyrl-CS" altLang="ko-KR" sz="2000" dirty="0"/>
              <a:t>Изражене интер-индивидуалне </a:t>
            </a:r>
            <a:r>
              <a:rPr lang="sr-Cyrl-CS" altLang="ko-KR" sz="2000" dirty="0" smtClean="0"/>
              <a:t>разлике </a:t>
            </a:r>
            <a:r>
              <a:rPr lang="sr-Cyrl-CS" altLang="ko-KR" sz="2000" dirty="0"/>
              <a:t>у  одговору на лек </a:t>
            </a:r>
          </a:p>
          <a:p>
            <a:pPr>
              <a:lnSpc>
                <a:spcPct val="90000"/>
              </a:lnSpc>
            </a:pPr>
            <a:r>
              <a:rPr lang="sr-Cyrl-CS" altLang="ko-KR" sz="2000" dirty="0"/>
              <a:t>Мала терапијска ширина </a:t>
            </a:r>
          </a:p>
          <a:p>
            <a:pPr lvl="1">
              <a:lnSpc>
                <a:spcPct val="90000"/>
              </a:lnSpc>
            </a:pPr>
            <a:r>
              <a:rPr lang="sr-Cyrl-CS" altLang="ko-KR" sz="2000" dirty="0"/>
              <a:t>опасност од </a:t>
            </a:r>
            <a:r>
              <a:rPr lang="sr-Cyrl-CS" altLang="ko-KR" sz="2000" dirty="0" smtClean="0"/>
              <a:t>субдозирања / озбиљна </a:t>
            </a:r>
            <a:r>
              <a:rPr lang="sr-Cyrl-CS" altLang="ko-KR" sz="2000" dirty="0"/>
              <a:t>нежељена дејства</a:t>
            </a:r>
          </a:p>
          <a:p>
            <a:pPr>
              <a:lnSpc>
                <a:spcPct val="90000"/>
              </a:lnSpc>
            </a:pPr>
            <a:r>
              <a:rPr lang="sr-Cyrl-CS" altLang="ko-KR" sz="2000" dirty="0"/>
              <a:t>Јасна веза између генотипа и фенотипа</a:t>
            </a:r>
          </a:p>
          <a:p>
            <a:pPr lvl="1">
              <a:lnSpc>
                <a:spcPct val="90000"/>
              </a:lnSpc>
            </a:pPr>
            <a:r>
              <a:rPr lang="sr-Cyrl-CS" altLang="ko-KR" sz="2000" i="1" dirty="0"/>
              <a:t>S</a:t>
            </a:r>
            <a:r>
              <a:rPr lang="sr-Cyrl-CS" altLang="ko-KR" sz="2000" dirty="0"/>
              <a:t>-енантиомер се метаболише полиморфним CYP2C9</a:t>
            </a:r>
            <a:endParaRPr lang="en-US" altLang="ko-KR" sz="2000" dirty="0">
              <a:ea typeface="굴림" charset="-127"/>
            </a:endParaRPr>
          </a:p>
          <a:p>
            <a:pPr lvl="2">
              <a:lnSpc>
                <a:spcPct val="90000"/>
              </a:lnSpc>
            </a:pPr>
            <a:r>
              <a:rPr lang="en-US" altLang="ko-KR" sz="1800" i="1" dirty="0">
                <a:ea typeface="굴림" charset="-127"/>
              </a:rPr>
              <a:t>CYP2C9*2</a:t>
            </a:r>
            <a:r>
              <a:rPr lang="en-US" altLang="ko-KR" sz="1800" dirty="0">
                <a:ea typeface="굴림" charset="-127"/>
              </a:rPr>
              <a:t> </a:t>
            </a:r>
            <a:r>
              <a:rPr lang="sr-Cyrl-CS" altLang="ko-KR" sz="1800" dirty="0"/>
              <a:t>(</a:t>
            </a:r>
            <a:r>
              <a:rPr lang="en-US" altLang="ko-KR" sz="1800" dirty="0">
                <a:ea typeface="굴림" charset="-127"/>
              </a:rPr>
              <a:t>430C&gt;T</a:t>
            </a:r>
            <a:r>
              <a:rPr lang="sr-Cyrl-CS" altLang="ko-KR" sz="1800" dirty="0"/>
              <a:t>) </a:t>
            </a:r>
            <a:r>
              <a:rPr lang="en-US" altLang="ko-KR" sz="1800" dirty="0">
                <a:ea typeface="굴림" charset="-127"/>
              </a:rPr>
              <a:t>- </a:t>
            </a:r>
            <a:r>
              <a:rPr lang="sr-Cyrl-CS" altLang="ko-KR" sz="1800" dirty="0"/>
              <a:t>умерени метаболизер, </a:t>
            </a:r>
            <a:r>
              <a:rPr lang="en-US" altLang="ko-KR" sz="1800" dirty="0">
                <a:ea typeface="굴림" charset="-127"/>
                <a:cs typeface="Arial" charset="0"/>
              </a:rPr>
              <a:t>~</a:t>
            </a:r>
            <a:r>
              <a:rPr lang="sr-Cyrl-CS" altLang="ko-KR" sz="1800" dirty="0"/>
              <a:t>17% мања активност </a:t>
            </a:r>
          </a:p>
          <a:p>
            <a:pPr lvl="2">
              <a:lnSpc>
                <a:spcPct val="90000"/>
              </a:lnSpc>
            </a:pPr>
            <a:r>
              <a:rPr lang="en-US" altLang="ko-KR" sz="1800" i="1" dirty="0">
                <a:ea typeface="굴림" charset="-127"/>
              </a:rPr>
              <a:t>CYP2C9*3</a:t>
            </a:r>
            <a:r>
              <a:rPr lang="en-US" altLang="ko-KR" sz="1800" dirty="0">
                <a:ea typeface="굴림" charset="-127"/>
              </a:rPr>
              <a:t> </a:t>
            </a:r>
            <a:r>
              <a:rPr lang="sr-Cyrl-CS" altLang="ko-KR" sz="1800" dirty="0"/>
              <a:t>(</a:t>
            </a:r>
            <a:r>
              <a:rPr lang="en-US" altLang="ko-KR" sz="1800" dirty="0">
                <a:ea typeface="굴림" charset="-127"/>
              </a:rPr>
              <a:t>1075A&gt;C</a:t>
            </a:r>
            <a:r>
              <a:rPr lang="sr-Cyrl-CS" altLang="ko-KR" sz="1800" dirty="0"/>
              <a:t>) </a:t>
            </a:r>
            <a:r>
              <a:rPr lang="en-US" altLang="ko-KR" sz="1800" dirty="0">
                <a:ea typeface="굴림" charset="-127"/>
              </a:rPr>
              <a:t>- </a:t>
            </a:r>
            <a:r>
              <a:rPr lang="sr-Cyrl-CS" altLang="ko-KR" sz="1800" dirty="0"/>
              <a:t>спори метаболизер, </a:t>
            </a:r>
            <a:r>
              <a:rPr lang="en-US" altLang="ko-KR" sz="1800" dirty="0">
                <a:ea typeface="굴림" charset="-127"/>
                <a:cs typeface="Arial" charset="0"/>
              </a:rPr>
              <a:t>~</a:t>
            </a:r>
            <a:r>
              <a:rPr lang="sr-Cyrl-CS" altLang="ko-KR" sz="1800" dirty="0"/>
              <a:t>37% мања </a:t>
            </a:r>
            <a:r>
              <a:rPr lang="sr-Cyrl-CS" altLang="ko-KR" sz="1800" dirty="0" smtClean="0"/>
              <a:t>активност</a:t>
            </a:r>
          </a:p>
          <a:p>
            <a:pPr lvl="2">
              <a:lnSpc>
                <a:spcPct val="90000"/>
              </a:lnSpc>
            </a:pPr>
            <a:r>
              <a:rPr lang="en-US" sz="1800" i="1" dirty="0" smtClean="0"/>
              <a:t>CYP2C9*5</a:t>
            </a:r>
            <a:r>
              <a:rPr lang="x-none" sz="1800" i="1" smtClean="0"/>
              <a:t> </a:t>
            </a:r>
            <a:r>
              <a:rPr lang="x-none" sz="1800" smtClean="0"/>
              <a:t>(</a:t>
            </a:r>
            <a:r>
              <a:rPr lang="en-US" sz="1800" dirty="0" smtClean="0"/>
              <a:t>42619C&gt;G</a:t>
            </a:r>
            <a:r>
              <a:rPr lang="x-none" sz="1800" smtClean="0"/>
              <a:t>) </a:t>
            </a:r>
            <a:r>
              <a:rPr lang="en-US" altLang="ko-KR" sz="1800" dirty="0" smtClean="0">
                <a:ea typeface="굴림" charset="-127"/>
              </a:rPr>
              <a:t>- </a:t>
            </a:r>
            <a:r>
              <a:rPr lang="sr-Cyrl-RS" altLang="ko-KR" sz="1800" dirty="0" smtClean="0">
                <a:ea typeface="굴림" charset="-127"/>
              </a:rPr>
              <a:t>највероватније</a:t>
            </a:r>
            <a:r>
              <a:rPr lang="en-US" altLang="ko-KR" sz="1800" dirty="0" smtClean="0">
                <a:ea typeface="굴림" charset="-127"/>
              </a:rPr>
              <a:t> </a:t>
            </a:r>
            <a:r>
              <a:rPr lang="sr-Cyrl-CS" altLang="ko-KR" sz="1800" dirty="0" smtClean="0"/>
              <a:t>спори метаболизер</a:t>
            </a:r>
            <a:endParaRPr lang="x-none" sz="1800" i="1" dirty="0" smtClean="0"/>
          </a:p>
          <a:p>
            <a:pPr lvl="2">
              <a:lnSpc>
                <a:spcPct val="90000"/>
              </a:lnSpc>
            </a:pPr>
            <a:r>
              <a:rPr lang="en-US" sz="1800" i="1" dirty="0" smtClean="0"/>
              <a:t>CYP2C9*</a:t>
            </a:r>
            <a:r>
              <a:rPr lang="x-none" sz="1800" i="1" smtClean="0"/>
              <a:t>6</a:t>
            </a:r>
            <a:r>
              <a:rPr lang="sr-Cyrl-CS" altLang="ko-KR" sz="1800" dirty="0" smtClean="0"/>
              <a:t> (</a:t>
            </a:r>
            <a:r>
              <a:rPr lang="en-US" altLang="ko-KR" sz="1800" dirty="0" smtClean="0"/>
              <a:t>10601delA</a:t>
            </a:r>
            <a:r>
              <a:rPr lang="x-none" altLang="ko-KR" sz="1800" smtClean="0"/>
              <a:t>) </a:t>
            </a:r>
            <a:r>
              <a:rPr lang="en-US" altLang="ko-KR" sz="1800" dirty="0" smtClean="0">
                <a:ea typeface="굴림" charset="-127"/>
              </a:rPr>
              <a:t>– </a:t>
            </a:r>
            <a:r>
              <a:rPr lang="sr-Cyrl-CS" altLang="ko-KR" sz="1800" dirty="0" smtClean="0"/>
              <a:t>нема активност</a:t>
            </a:r>
            <a:endParaRPr lang="sr-Cyrl-CS" altLang="ko-KR" sz="1800" dirty="0"/>
          </a:p>
          <a:p>
            <a:pPr lvl="1">
              <a:lnSpc>
                <a:spcPct val="90000"/>
              </a:lnSpc>
            </a:pPr>
            <a:r>
              <a:rPr lang="sr-Cyrl-CS" altLang="ko-KR" sz="2000" dirty="0"/>
              <a:t>Делује на полиморфни ензим </a:t>
            </a:r>
            <a:r>
              <a:rPr lang="sr-Cyrl-CS" altLang="ko-KR" sz="2000" dirty="0" smtClean="0"/>
              <a:t>VKORC1 (витамин К епоксид редуктаза)</a:t>
            </a:r>
            <a:endParaRPr lang="sr-Cyrl-CS" altLang="ko-KR" sz="2000" dirty="0"/>
          </a:p>
          <a:p>
            <a:pPr lvl="2">
              <a:lnSpc>
                <a:spcPct val="90000"/>
              </a:lnSpc>
            </a:pPr>
            <a:r>
              <a:rPr lang="sr-Cyrl-CS" altLang="ko-KR" sz="1800" i="1" dirty="0" smtClean="0"/>
              <a:t>VKORC1</a:t>
            </a:r>
            <a:r>
              <a:rPr lang="en-US" altLang="ko-KR" sz="1800" i="1" dirty="0" smtClean="0"/>
              <a:t> </a:t>
            </a:r>
            <a:r>
              <a:rPr lang="sr-Cyrl-CS" altLang="ko-KR" sz="1800" dirty="0" smtClean="0"/>
              <a:t>-1639</a:t>
            </a:r>
            <a:r>
              <a:rPr lang="en-US" altLang="ko-KR" sz="1800" dirty="0">
                <a:ea typeface="굴림" charset="-127"/>
              </a:rPr>
              <a:t>G</a:t>
            </a:r>
            <a:r>
              <a:rPr lang="sr-Cyrl-CS" altLang="ko-KR" sz="1800" dirty="0"/>
              <a:t>&gt;</a:t>
            </a:r>
            <a:r>
              <a:rPr lang="en-US" altLang="ko-KR" sz="1800" dirty="0" smtClean="0">
                <a:ea typeface="굴림" charset="-127"/>
              </a:rPr>
              <a:t>A</a:t>
            </a:r>
            <a:r>
              <a:rPr lang="sr-Cyrl-RS" altLang="ko-KR" sz="1800" dirty="0" smtClean="0">
                <a:ea typeface="굴림" charset="-127"/>
              </a:rPr>
              <a:t> </a:t>
            </a:r>
            <a:r>
              <a:rPr lang="sr-Cyrl-CS" altLang="ko-KR" sz="1800" dirty="0" smtClean="0"/>
              <a:t>- </a:t>
            </a:r>
            <a:r>
              <a:rPr lang="sr-Cyrl-CS" altLang="ko-KR" sz="1800" dirty="0"/>
              <a:t>повећана осетљивост на варфарин</a:t>
            </a:r>
          </a:p>
          <a:p>
            <a:pPr lvl="3">
              <a:lnSpc>
                <a:spcPct val="90000"/>
              </a:lnSpc>
            </a:pPr>
            <a:r>
              <a:rPr lang="sr-Cyrl-RS" altLang="ko-KR" sz="1800" dirty="0" smtClean="0"/>
              <a:t>наслеђује се скоро увек заједно са </a:t>
            </a:r>
            <a:r>
              <a:rPr lang="en-US" sz="1800" dirty="0" smtClean="0"/>
              <a:t>1173C&gt;T</a:t>
            </a:r>
            <a:endParaRPr lang="sr-Cyrl-CS" altLang="ko-KR" sz="1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32040" y="629816"/>
            <a:ext cx="3816424" cy="1143000"/>
          </a:xfrm>
        </p:spPr>
        <p:txBody>
          <a:bodyPr>
            <a:normAutofit fontScale="90000"/>
          </a:bodyPr>
          <a:lstStyle/>
          <a:p>
            <a:r>
              <a:rPr lang="sr-Cyrl-CS" sz="4000" b="1" dirty="0" smtClean="0"/>
              <a:t>Варфарин</a:t>
            </a:r>
            <a:r>
              <a:rPr lang="ru-RU" sz="4000" b="1" dirty="0" smtClean="0"/>
              <a:t> </a:t>
            </a:r>
            <a:br>
              <a:rPr lang="ru-RU" sz="4000" b="1" dirty="0" smtClean="0"/>
            </a:br>
            <a:r>
              <a:rPr lang="ru-RU" sz="3200" dirty="0" smtClean="0"/>
              <a:t>- пример клиничке примене -</a:t>
            </a:r>
            <a:endParaRPr lang="en-US" sz="3200" dirty="0"/>
          </a:p>
        </p:txBody>
      </p:sp>
      <p:sp>
        <p:nvSpPr>
          <p:cNvPr id="3" name="Content Placeholder 2"/>
          <p:cNvSpPr>
            <a:spLocks noGrp="1"/>
          </p:cNvSpPr>
          <p:nvPr>
            <p:ph idx="1"/>
          </p:nvPr>
        </p:nvSpPr>
        <p:spPr>
          <a:xfrm>
            <a:off x="467544" y="5373216"/>
            <a:ext cx="3888432" cy="576064"/>
          </a:xfrm>
        </p:spPr>
        <p:txBody>
          <a:bodyPr/>
          <a:lstStyle/>
          <a:p>
            <a:pPr>
              <a:buNone/>
            </a:pPr>
            <a:r>
              <a:rPr lang="en-US" sz="1800" dirty="0" smtClean="0"/>
              <a:t>	</a:t>
            </a:r>
            <a:r>
              <a:rPr lang="sr-Cyrl-RS" sz="1600" dirty="0" smtClean="0"/>
              <a:t>преузето са: </a:t>
            </a:r>
            <a:r>
              <a:rPr lang="en-US" sz="1600" dirty="0" smtClean="0"/>
              <a:t>M. Whirl-Carrillo, et al. </a:t>
            </a:r>
            <a:r>
              <a:rPr lang="en-US" sz="1600" dirty="0" err="1" smtClean="0"/>
              <a:t>Pharmacogenomics</a:t>
            </a:r>
            <a:r>
              <a:rPr lang="en-US" sz="1600" dirty="0" smtClean="0"/>
              <a:t> Knowledge for Personalized Medicine. </a:t>
            </a:r>
            <a:r>
              <a:rPr lang="en-US" sz="1600" dirty="0" err="1" smtClean="0"/>
              <a:t>Clin</a:t>
            </a:r>
            <a:r>
              <a:rPr lang="en-US" sz="1600" dirty="0" smtClean="0"/>
              <a:t> </a:t>
            </a:r>
            <a:r>
              <a:rPr lang="en-US" sz="1600" dirty="0" err="1" smtClean="0"/>
              <a:t>Pharm</a:t>
            </a:r>
            <a:r>
              <a:rPr lang="en-US" sz="1600" dirty="0" smtClean="0"/>
              <a:t> </a:t>
            </a:r>
            <a:r>
              <a:rPr lang="en-US" sz="1600" dirty="0" err="1" smtClean="0"/>
              <a:t>Ther</a:t>
            </a:r>
            <a:r>
              <a:rPr lang="en-US" sz="1600" dirty="0" smtClean="0"/>
              <a:t> 2012; 92(4): 414-7.</a:t>
            </a:r>
            <a:endParaRPr lang="en-US" sz="1600" dirty="0"/>
          </a:p>
        </p:txBody>
      </p:sp>
      <p:pic>
        <p:nvPicPr>
          <p:cNvPr id="1026" name="Picture 2" descr="Warfarin Pathway, Pharmacokinetics diagram"/>
          <p:cNvPicPr>
            <a:picLocks noChangeAspect="1" noChangeArrowheads="1"/>
          </p:cNvPicPr>
          <p:nvPr/>
        </p:nvPicPr>
        <p:blipFill>
          <a:blip r:embed="rId2" cstate="print"/>
          <a:srcRect/>
          <a:stretch>
            <a:fillRect/>
          </a:stretch>
        </p:blipFill>
        <p:spPr bwMode="auto">
          <a:xfrm>
            <a:off x="0" y="404664"/>
            <a:ext cx="4801893" cy="4536504"/>
          </a:xfrm>
          <a:prstGeom prst="rect">
            <a:avLst/>
          </a:prstGeom>
          <a:noFill/>
        </p:spPr>
      </p:pic>
      <p:pic>
        <p:nvPicPr>
          <p:cNvPr id="1028" name="Picture 4" descr="Warfarin Pathway, Pharmacodynamics diagram"/>
          <p:cNvPicPr>
            <a:picLocks noChangeAspect="1" noChangeArrowheads="1"/>
          </p:cNvPicPr>
          <p:nvPr/>
        </p:nvPicPr>
        <p:blipFill>
          <a:blip r:embed="rId3" cstate="print"/>
          <a:srcRect/>
          <a:stretch>
            <a:fillRect/>
          </a:stretch>
        </p:blipFill>
        <p:spPr bwMode="auto">
          <a:xfrm>
            <a:off x="4499993" y="1928745"/>
            <a:ext cx="4644008" cy="4884631"/>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p:txBody>
          <a:bodyPr>
            <a:normAutofit fontScale="90000"/>
          </a:bodyPr>
          <a:lstStyle/>
          <a:p>
            <a:r>
              <a:rPr lang="sr-Cyrl-CS" sz="4000" b="1" dirty="0">
                <a:latin typeface="+mn-lt"/>
              </a:rPr>
              <a:t>Варфарин</a:t>
            </a:r>
            <a:r>
              <a:rPr lang="ru-RU" sz="4000" b="1" dirty="0">
                <a:latin typeface="+mn-lt"/>
              </a:rPr>
              <a:t> </a:t>
            </a:r>
            <a:br>
              <a:rPr lang="ru-RU" sz="4000" b="1" dirty="0">
                <a:latin typeface="+mn-lt"/>
              </a:rPr>
            </a:br>
            <a:r>
              <a:rPr lang="ru-RU" sz="3200" dirty="0">
                <a:latin typeface="+mn-lt"/>
              </a:rPr>
              <a:t>- пример клиничке примене -</a:t>
            </a:r>
            <a:endParaRPr lang="en-US" sz="3200" dirty="0">
              <a:latin typeface="+mn-lt"/>
            </a:endParaRPr>
          </a:p>
        </p:txBody>
      </p:sp>
      <p:sp>
        <p:nvSpPr>
          <p:cNvPr id="128003" name="Rectangle 3"/>
          <p:cNvSpPr>
            <a:spLocks noGrp="1" noChangeArrowheads="1"/>
          </p:cNvSpPr>
          <p:nvPr>
            <p:ph type="body" idx="1"/>
          </p:nvPr>
        </p:nvSpPr>
        <p:spPr/>
        <p:txBody>
          <a:bodyPr>
            <a:normAutofit/>
          </a:bodyPr>
          <a:lstStyle/>
          <a:p>
            <a:pPr>
              <a:lnSpc>
                <a:spcPct val="90000"/>
              </a:lnSpc>
            </a:pPr>
            <a:r>
              <a:rPr lang="sr-Cyrl-CS" sz="2000" dirty="0"/>
              <a:t>Класично дозирање</a:t>
            </a:r>
            <a:r>
              <a:rPr lang="sr-Cyrl-CS" sz="2000" dirty="0" smtClean="0"/>
              <a:t>:</a:t>
            </a:r>
            <a:endParaRPr lang="en-US" sz="2000" dirty="0" smtClean="0"/>
          </a:p>
          <a:p>
            <a:pPr>
              <a:lnSpc>
                <a:spcPct val="90000"/>
              </a:lnSpc>
            </a:pPr>
            <a:r>
              <a:rPr lang="sr-Cyrl-RS" sz="2000" dirty="0" smtClean="0"/>
              <a:t>почетна доза:</a:t>
            </a:r>
          </a:p>
          <a:p>
            <a:pPr lvl="1">
              <a:lnSpc>
                <a:spcPct val="90000"/>
              </a:lnSpc>
            </a:pPr>
            <a:r>
              <a:rPr lang="sr-Cyrl-CS" sz="2000" i="1" dirty="0" smtClean="0"/>
              <a:t>''</a:t>
            </a:r>
            <a:r>
              <a:rPr lang="en-US" altLang="ko-KR" sz="2000" i="1" dirty="0" smtClean="0">
                <a:ea typeface="굴림" charset="-127"/>
              </a:rPr>
              <a:t>one</a:t>
            </a:r>
            <a:r>
              <a:rPr lang="sr-Cyrl-CS" altLang="ko-KR" sz="2000" i="1" dirty="0" smtClean="0"/>
              <a:t> </a:t>
            </a:r>
            <a:r>
              <a:rPr lang="en-US" altLang="ko-KR" sz="2000" i="1" dirty="0" smtClean="0">
                <a:ea typeface="굴림" charset="-127"/>
              </a:rPr>
              <a:t>drug</a:t>
            </a:r>
            <a:r>
              <a:rPr lang="sr-Cyrl-CS" altLang="ko-KR" sz="2000" i="1" dirty="0" smtClean="0"/>
              <a:t>/</a:t>
            </a:r>
            <a:r>
              <a:rPr lang="en-US" altLang="ko-KR" sz="2000" i="1" dirty="0" smtClean="0">
                <a:ea typeface="굴림" charset="-127"/>
              </a:rPr>
              <a:t>dose</a:t>
            </a:r>
            <a:r>
              <a:rPr lang="sr-Cyrl-CS" altLang="ko-KR" sz="2000" i="1" dirty="0" smtClean="0"/>
              <a:t> </a:t>
            </a:r>
            <a:r>
              <a:rPr lang="en-US" altLang="ko-KR" sz="2000" i="1" dirty="0" smtClean="0">
                <a:ea typeface="굴림" charset="-127"/>
              </a:rPr>
              <a:t>fits</a:t>
            </a:r>
            <a:r>
              <a:rPr lang="sr-Cyrl-CS" altLang="ko-KR" sz="2000" i="1" dirty="0" smtClean="0"/>
              <a:t> </a:t>
            </a:r>
            <a:r>
              <a:rPr lang="en-US" altLang="ko-KR" sz="2000" i="1" dirty="0" smtClean="0">
                <a:ea typeface="굴림" charset="-127"/>
              </a:rPr>
              <a:t>all</a:t>
            </a:r>
            <a:r>
              <a:rPr lang="sr-Cyrl-CS" altLang="ko-KR" sz="2000" i="1" dirty="0" smtClean="0"/>
              <a:t>'' </a:t>
            </a:r>
            <a:r>
              <a:rPr lang="sr-Cyrl-CS" altLang="ko-KR" sz="2000" dirty="0" smtClean="0"/>
              <a:t>приступ</a:t>
            </a:r>
          </a:p>
          <a:p>
            <a:pPr lvl="2">
              <a:lnSpc>
                <a:spcPct val="90000"/>
              </a:lnSpc>
            </a:pPr>
            <a:r>
              <a:rPr lang="sr-Cyrl-CS" altLang="ko-KR" sz="1800" dirty="0" smtClean="0"/>
              <a:t>почетна доза иста за све, најчешће око 5</a:t>
            </a:r>
            <a:r>
              <a:rPr lang="en-US" altLang="ko-KR" sz="1800" dirty="0" smtClean="0">
                <a:ea typeface="굴림" charset="-127"/>
              </a:rPr>
              <a:t>mg</a:t>
            </a:r>
            <a:r>
              <a:rPr lang="sr-Cyrl-CS" altLang="ko-KR" sz="1800" dirty="0" smtClean="0"/>
              <a:t> дневно</a:t>
            </a:r>
          </a:p>
          <a:p>
            <a:pPr lvl="1">
              <a:lnSpc>
                <a:spcPct val="90000"/>
              </a:lnSpc>
            </a:pPr>
            <a:r>
              <a:rPr lang="sr-Cyrl-CS" altLang="ko-KR" sz="2000" dirty="0" smtClean="0"/>
              <a:t>дозирање према алгоритмима</a:t>
            </a:r>
          </a:p>
          <a:p>
            <a:pPr lvl="2">
              <a:lnSpc>
                <a:spcPct val="90000"/>
              </a:lnSpc>
            </a:pPr>
            <a:r>
              <a:rPr lang="sr-Cyrl-CS" altLang="ko-KR" sz="1800" dirty="0" smtClean="0"/>
              <a:t>укључују критеријуме као што су године, висина, тежина, раса, истовремена примена индуктора ензима, истовремена примена амјодарона, пушење, индикација за варфарин, циљни ИНР</a:t>
            </a:r>
          </a:p>
          <a:p>
            <a:pPr>
              <a:lnSpc>
                <a:spcPct val="90000"/>
              </a:lnSpc>
            </a:pPr>
            <a:r>
              <a:rPr lang="sr-Cyrl-RS" sz="2000" dirty="0" smtClean="0"/>
              <a:t>прилагођавање дозе:</a:t>
            </a:r>
            <a:endParaRPr lang="sr-Cyrl-CS" sz="2000" dirty="0" smtClean="0"/>
          </a:p>
          <a:p>
            <a:pPr lvl="1">
              <a:lnSpc>
                <a:spcPct val="90000"/>
              </a:lnSpc>
            </a:pPr>
            <a:r>
              <a:rPr lang="sr-Cyrl-CS" altLang="ko-KR" sz="2000" i="1" dirty="0" smtClean="0"/>
              <a:t>'</a:t>
            </a:r>
            <a:r>
              <a:rPr lang="sr-Cyrl-CS" altLang="ko-KR" sz="2000" i="1" dirty="0"/>
              <a:t>'</a:t>
            </a:r>
            <a:r>
              <a:rPr lang="en-US" altLang="ko-KR" sz="2000" i="1" dirty="0">
                <a:ea typeface="굴림" charset="-127"/>
              </a:rPr>
              <a:t>trial and error</a:t>
            </a:r>
            <a:r>
              <a:rPr lang="sr-Cyrl-CS" altLang="ko-KR" sz="2000" i="1" dirty="0"/>
              <a:t>'' </a:t>
            </a:r>
            <a:r>
              <a:rPr lang="sr-Cyrl-CS" altLang="ko-KR" sz="2000" dirty="0"/>
              <a:t>приступ</a:t>
            </a:r>
          </a:p>
          <a:p>
            <a:pPr lvl="2">
              <a:lnSpc>
                <a:spcPct val="90000"/>
              </a:lnSpc>
            </a:pPr>
            <a:r>
              <a:rPr lang="sr-Cyrl-CS" altLang="ko-KR" sz="1800" dirty="0"/>
              <a:t>прилагођавање дозе према INR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p:txBody>
          <a:bodyPr>
            <a:normAutofit fontScale="90000"/>
          </a:bodyPr>
          <a:lstStyle/>
          <a:p>
            <a:r>
              <a:rPr lang="sr-Cyrl-CS" sz="4000" b="1" dirty="0">
                <a:latin typeface="+mn-lt"/>
              </a:rPr>
              <a:t>Варфарин</a:t>
            </a:r>
            <a:r>
              <a:rPr lang="ru-RU" sz="4000" b="1" dirty="0">
                <a:latin typeface="+mn-lt"/>
              </a:rPr>
              <a:t> </a:t>
            </a:r>
            <a:br>
              <a:rPr lang="ru-RU" sz="4000" b="1" dirty="0">
                <a:latin typeface="+mn-lt"/>
              </a:rPr>
            </a:br>
            <a:r>
              <a:rPr lang="ru-RU" sz="3200" dirty="0">
                <a:latin typeface="+mn-lt"/>
              </a:rPr>
              <a:t>- пример клиничке примене -</a:t>
            </a:r>
            <a:endParaRPr lang="en-US" sz="3200" dirty="0">
              <a:latin typeface="+mn-lt"/>
            </a:endParaRPr>
          </a:p>
        </p:txBody>
      </p:sp>
      <p:sp>
        <p:nvSpPr>
          <p:cNvPr id="128003" name="Rectangle 3"/>
          <p:cNvSpPr>
            <a:spLocks noGrp="1" noChangeArrowheads="1"/>
          </p:cNvSpPr>
          <p:nvPr>
            <p:ph type="body" idx="1"/>
          </p:nvPr>
        </p:nvSpPr>
        <p:spPr>
          <a:xfrm>
            <a:off x="683568" y="1628800"/>
            <a:ext cx="8064896" cy="4968552"/>
          </a:xfrm>
        </p:spPr>
        <p:txBody>
          <a:bodyPr>
            <a:normAutofit/>
          </a:bodyPr>
          <a:lstStyle/>
          <a:p>
            <a:pPr>
              <a:lnSpc>
                <a:spcPct val="90000"/>
              </a:lnSpc>
            </a:pPr>
            <a:r>
              <a:rPr lang="sr-Cyrl-CS" sz="2000" dirty="0" smtClean="0"/>
              <a:t>Дозирање </a:t>
            </a:r>
            <a:r>
              <a:rPr lang="sr-Cyrl-CS" sz="2000" dirty="0"/>
              <a:t>које укључује </a:t>
            </a:r>
            <a:r>
              <a:rPr lang="sr-Cyrl-CS" sz="2000" dirty="0" smtClean="0"/>
              <a:t>фармакогенетику:</a:t>
            </a:r>
          </a:p>
          <a:p>
            <a:pPr lvl="2">
              <a:lnSpc>
                <a:spcPct val="90000"/>
              </a:lnSpc>
            </a:pPr>
            <a:r>
              <a:rPr lang="en-US" sz="1800" i="1" dirty="0"/>
              <a:t>VKORC1</a:t>
            </a:r>
            <a:r>
              <a:rPr lang="en-US" sz="1800" dirty="0"/>
              <a:t> </a:t>
            </a:r>
            <a:r>
              <a:rPr lang="sr-Cyrl-CS" sz="1800" dirty="0"/>
              <a:t>генотип је одговоран за </a:t>
            </a:r>
            <a:r>
              <a:rPr lang="en-US" sz="1800" dirty="0">
                <a:cs typeface="Tahoma" pitchFamily="34" charset="0"/>
              </a:rPr>
              <a:t>~</a:t>
            </a:r>
            <a:r>
              <a:rPr lang="en-US" sz="1800" dirty="0"/>
              <a:t>30%</a:t>
            </a:r>
            <a:r>
              <a:rPr lang="sr-Cyrl-CS" sz="1800" dirty="0">
                <a:cs typeface="Tahoma" pitchFamily="34" charset="0"/>
              </a:rPr>
              <a:t> укупне интер-индивидуалне варијабилности у одговору на варфарин</a:t>
            </a:r>
          </a:p>
          <a:p>
            <a:pPr lvl="2">
              <a:lnSpc>
                <a:spcPct val="90000"/>
              </a:lnSpc>
            </a:pPr>
            <a:r>
              <a:rPr lang="en-US" sz="1800" i="1" dirty="0" smtClean="0"/>
              <a:t>CYP2C9</a:t>
            </a:r>
            <a:r>
              <a:rPr lang="en-US" sz="1800" dirty="0" smtClean="0"/>
              <a:t> </a:t>
            </a:r>
            <a:r>
              <a:rPr lang="sr-Cyrl-CS" sz="1800" dirty="0"/>
              <a:t>генотип је одговоран за </a:t>
            </a:r>
            <a:r>
              <a:rPr lang="en-US" sz="1800" dirty="0">
                <a:cs typeface="Tahoma" pitchFamily="34" charset="0"/>
              </a:rPr>
              <a:t>~</a:t>
            </a:r>
            <a:r>
              <a:rPr lang="en-US" sz="1800" dirty="0"/>
              <a:t>12%</a:t>
            </a:r>
            <a:r>
              <a:rPr lang="sr-Cyrl-CS" sz="1800" dirty="0">
                <a:cs typeface="Tahoma" pitchFamily="34" charset="0"/>
              </a:rPr>
              <a:t> укупне интер-индивидуалне варијабилности у одговору на </a:t>
            </a:r>
            <a:r>
              <a:rPr lang="sr-Cyrl-CS" sz="1800" dirty="0" smtClean="0">
                <a:cs typeface="Tahoma" pitchFamily="34" charset="0"/>
              </a:rPr>
              <a:t>варфарин</a:t>
            </a:r>
          </a:p>
          <a:p>
            <a:pPr lvl="2">
              <a:lnSpc>
                <a:spcPct val="90000"/>
              </a:lnSpc>
              <a:buNone/>
            </a:pPr>
            <a:r>
              <a:rPr lang="sr-Cyrl-CS" sz="1800" dirty="0" smtClean="0">
                <a:cs typeface="Tahoma" pitchFamily="34" charset="0"/>
              </a:rPr>
              <a:t>			... али су од значаја и:</a:t>
            </a:r>
          </a:p>
          <a:p>
            <a:pPr lvl="2">
              <a:lnSpc>
                <a:spcPct val="90000"/>
              </a:lnSpc>
            </a:pPr>
            <a:r>
              <a:rPr lang="en-US" sz="1800" dirty="0" smtClean="0"/>
              <a:t>CYP4F2</a:t>
            </a:r>
            <a:r>
              <a:rPr lang="x-none" sz="1800" dirty="0" smtClean="0"/>
              <a:t> - врши оксидацију витамина К1 и деактивира га</a:t>
            </a:r>
          </a:p>
          <a:p>
            <a:pPr lvl="3">
              <a:lnSpc>
                <a:spcPct val="90000"/>
              </a:lnSpc>
            </a:pPr>
            <a:r>
              <a:rPr lang="en-US" sz="1800" i="1" dirty="0" smtClean="0"/>
              <a:t>CYP4F2</a:t>
            </a:r>
            <a:r>
              <a:rPr lang="x-none" sz="1800" i="1" dirty="0" smtClean="0"/>
              <a:t>*3 </a:t>
            </a:r>
            <a:r>
              <a:rPr lang="x-none" sz="1800" dirty="0" smtClean="0"/>
              <a:t>(</a:t>
            </a:r>
            <a:r>
              <a:rPr lang="en-US" sz="1800" dirty="0" smtClean="0"/>
              <a:t>1297G&gt;A</a:t>
            </a:r>
            <a:r>
              <a:rPr lang="x-none" sz="1800" dirty="0" smtClean="0"/>
              <a:t>) – </a:t>
            </a:r>
            <a:r>
              <a:rPr lang="x-none" sz="1800" smtClean="0"/>
              <a:t>смањена активност</a:t>
            </a:r>
            <a:r>
              <a:rPr lang="sr-Cyrl-RS" sz="1800" dirty="0" smtClean="0"/>
              <a:t>, захтева повећање дозе варфарина</a:t>
            </a:r>
            <a:endParaRPr lang="x-none" sz="1800" dirty="0" smtClean="0"/>
          </a:p>
          <a:p>
            <a:pPr lvl="2">
              <a:lnSpc>
                <a:spcPct val="90000"/>
              </a:lnSpc>
            </a:pPr>
            <a:r>
              <a:rPr lang="en-US" sz="1800" dirty="0" smtClean="0"/>
              <a:t>GGCX </a:t>
            </a:r>
            <a:r>
              <a:rPr lang="x-none" sz="1800" dirty="0" smtClean="0"/>
              <a:t>(гама-глутамил карбоксилаза) врши активирање фактора коагулације 2, 7, 9 и 10 </a:t>
            </a:r>
          </a:p>
          <a:p>
            <a:pPr lvl="3">
              <a:lnSpc>
                <a:spcPct val="90000"/>
              </a:lnSpc>
            </a:pPr>
            <a:r>
              <a:rPr lang="en-US" sz="1800" i="1" dirty="0" smtClean="0"/>
              <a:t>GGCX</a:t>
            </a:r>
            <a:r>
              <a:rPr lang="en-US" sz="1800" dirty="0" smtClean="0"/>
              <a:t> 16025G&gt;C</a:t>
            </a:r>
            <a:r>
              <a:rPr lang="x-none" sz="1800" dirty="0"/>
              <a:t> </a:t>
            </a:r>
            <a:r>
              <a:rPr lang="x-none" sz="1800" dirty="0" smtClean="0"/>
              <a:t>(</a:t>
            </a:r>
            <a:r>
              <a:rPr lang="en-US" sz="1800" dirty="0" smtClean="0"/>
              <a:t>rs11676382</a:t>
            </a:r>
            <a:r>
              <a:rPr lang="x-none" sz="1800" dirty="0" smtClean="0"/>
              <a:t>)</a:t>
            </a:r>
            <a:r>
              <a:rPr lang="en-US" sz="1800" dirty="0" smtClean="0"/>
              <a:t> </a:t>
            </a:r>
            <a:r>
              <a:rPr lang="x-none" sz="1800" dirty="0" smtClean="0"/>
              <a:t>– </a:t>
            </a:r>
            <a:r>
              <a:rPr lang="x-none" sz="1800" smtClean="0"/>
              <a:t>смањена активност</a:t>
            </a:r>
            <a:r>
              <a:rPr lang="sr-Cyrl-RS" sz="1800" dirty="0" smtClean="0"/>
              <a:t>, захтева редукцију дозе варфарина</a:t>
            </a:r>
            <a:endParaRPr lang="sr-Cyrl-CS" sz="1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a:noFill/>
          <a:ln/>
        </p:spPr>
        <p:txBody>
          <a:bodyPr>
            <a:normAutofit fontScale="90000"/>
          </a:bodyPr>
          <a:lstStyle/>
          <a:p>
            <a:r>
              <a:rPr lang="sr-Cyrl-CS" sz="4000" b="1">
                <a:latin typeface="+mn-lt"/>
              </a:rPr>
              <a:t>Варфарин</a:t>
            </a:r>
            <a:r>
              <a:rPr lang="ru-RU" sz="4000" b="1">
                <a:latin typeface="+mn-lt"/>
              </a:rPr>
              <a:t> </a:t>
            </a:r>
            <a:br>
              <a:rPr lang="ru-RU" sz="4000" b="1">
                <a:latin typeface="+mn-lt"/>
              </a:rPr>
            </a:br>
            <a:r>
              <a:rPr lang="ru-RU" sz="3200">
                <a:latin typeface="+mn-lt"/>
              </a:rPr>
              <a:t>- пример клиничке примене -</a:t>
            </a:r>
            <a:endParaRPr lang="en-US" sz="3200">
              <a:latin typeface="+mn-lt"/>
            </a:endParaRPr>
          </a:p>
        </p:txBody>
      </p:sp>
      <p:sp>
        <p:nvSpPr>
          <p:cNvPr id="129027" name="Rectangle 3"/>
          <p:cNvSpPr>
            <a:spLocks noGrp="1" noChangeArrowheads="1"/>
          </p:cNvSpPr>
          <p:nvPr>
            <p:ph type="body" idx="1"/>
          </p:nvPr>
        </p:nvSpPr>
        <p:spPr>
          <a:xfrm>
            <a:off x="457200" y="1600200"/>
            <a:ext cx="8363272" cy="4637088"/>
          </a:xfrm>
        </p:spPr>
        <p:txBody>
          <a:bodyPr/>
          <a:lstStyle/>
          <a:p>
            <a:pPr>
              <a:lnSpc>
                <a:spcPct val="90000"/>
              </a:lnSpc>
            </a:pPr>
            <a:r>
              <a:rPr lang="sr-Cyrl-CS" sz="2000" dirty="0"/>
              <a:t>Дозирање које укључује фармакогенетику:</a:t>
            </a:r>
          </a:p>
          <a:p>
            <a:pPr lvl="1">
              <a:lnSpc>
                <a:spcPct val="90000"/>
              </a:lnSpc>
            </a:pPr>
            <a:r>
              <a:rPr lang="sr-Cyrl-CS" altLang="ko-KR" sz="2000" dirty="0" smtClean="0"/>
              <a:t>пре почетка примене лека </a:t>
            </a:r>
            <a:r>
              <a:rPr lang="sr-Cyrl-RS" altLang="ko-KR" sz="2000" dirty="0" smtClean="0">
                <a:ea typeface="굴림" charset="-127"/>
              </a:rPr>
              <a:t>п</a:t>
            </a:r>
            <a:r>
              <a:rPr lang="sr-Cyrl-CS" altLang="ko-KR" sz="2000" dirty="0" smtClean="0"/>
              <a:t>репоручује се генотипизација</a:t>
            </a:r>
            <a:endParaRPr lang="sr-Cyrl-CS" altLang="ko-KR" sz="2000" dirty="0"/>
          </a:p>
          <a:p>
            <a:pPr lvl="2">
              <a:lnSpc>
                <a:spcPct val="90000"/>
              </a:lnSpc>
            </a:pPr>
            <a:r>
              <a:rPr lang="en-US" sz="1600" dirty="0" smtClean="0"/>
              <a:t>Johnson JA, et al. Clinical </a:t>
            </a:r>
            <a:r>
              <a:rPr lang="en-US" sz="1600" dirty="0" err="1" smtClean="0"/>
              <a:t>Pharmacogenetics</a:t>
            </a:r>
            <a:r>
              <a:rPr lang="en-US" sz="1600" dirty="0" smtClean="0"/>
              <a:t> Implementation Consortium (CPIC) Guideline for </a:t>
            </a:r>
            <a:r>
              <a:rPr lang="en-US" sz="1600" dirty="0" err="1" smtClean="0"/>
              <a:t>Pharmacogenetics</a:t>
            </a:r>
            <a:r>
              <a:rPr lang="en-US" sz="1600" dirty="0" smtClean="0"/>
              <a:t>-Guided </a:t>
            </a:r>
            <a:r>
              <a:rPr lang="en-US" sz="1600" dirty="0" err="1" smtClean="0"/>
              <a:t>Warfarin</a:t>
            </a:r>
            <a:r>
              <a:rPr lang="en-US" sz="1600" dirty="0" smtClean="0"/>
              <a:t> Dosing: 2017 Update. </a:t>
            </a:r>
            <a:r>
              <a:rPr lang="en-US" sz="1600" dirty="0" err="1" smtClean="0"/>
              <a:t>Clin</a:t>
            </a:r>
            <a:r>
              <a:rPr lang="en-US" sz="1600" dirty="0" smtClean="0"/>
              <a:t> </a:t>
            </a:r>
            <a:r>
              <a:rPr lang="en-US" sz="1600" dirty="0" err="1" smtClean="0"/>
              <a:t>Pharmacol</a:t>
            </a:r>
            <a:r>
              <a:rPr lang="en-US" sz="1600" dirty="0" smtClean="0"/>
              <a:t> </a:t>
            </a:r>
            <a:r>
              <a:rPr lang="en-US" sz="1600" dirty="0" err="1" smtClean="0"/>
              <a:t>Ther</a:t>
            </a:r>
            <a:r>
              <a:rPr lang="en-US" sz="1600" dirty="0" smtClean="0"/>
              <a:t>. 2017 Sep;102(3):397-404.</a:t>
            </a:r>
            <a:endParaRPr lang="sr-Cyrl-CS" altLang="ko-KR" sz="1600" dirty="0"/>
          </a:p>
          <a:p>
            <a:pPr lvl="1">
              <a:lnSpc>
                <a:spcPct val="90000"/>
              </a:lnSpc>
            </a:pPr>
            <a:r>
              <a:rPr lang="sr-Cyrl-CS" altLang="ko-KR" sz="2000" dirty="0" smtClean="0"/>
              <a:t>дозирање </a:t>
            </a:r>
            <a:r>
              <a:rPr lang="sr-Cyrl-CS" altLang="ko-KR" sz="2000" dirty="0"/>
              <a:t>се врши према:</a:t>
            </a:r>
          </a:p>
          <a:p>
            <a:pPr lvl="2">
              <a:lnSpc>
                <a:spcPct val="90000"/>
              </a:lnSpc>
            </a:pPr>
            <a:r>
              <a:rPr lang="sr-Cyrl-CS" altLang="ko-KR" sz="1800" dirty="0" smtClean="0"/>
              <a:t>алгоритмима </a:t>
            </a:r>
            <a:endParaRPr lang="sr-Cyrl-CS" altLang="ko-KR" sz="1800" dirty="0"/>
          </a:p>
          <a:p>
            <a:pPr lvl="3">
              <a:lnSpc>
                <a:spcPct val="90000"/>
              </a:lnSpc>
            </a:pPr>
            <a:r>
              <a:rPr lang="en-US" sz="1800" i="1" dirty="0" smtClean="0"/>
              <a:t>IWPC algorithm</a:t>
            </a:r>
          </a:p>
          <a:p>
            <a:pPr lvl="4">
              <a:lnSpc>
                <a:spcPct val="90000"/>
              </a:lnSpc>
            </a:pPr>
            <a:r>
              <a:rPr lang="en-US" sz="1800" dirty="0" smtClean="0"/>
              <a:t>Klein, T.E.</a:t>
            </a:r>
            <a:r>
              <a:rPr lang="en-US" sz="1800" i="1" dirty="0" smtClean="0"/>
              <a:t> et al.</a:t>
            </a:r>
            <a:r>
              <a:rPr lang="en-US" sz="1800" dirty="0" smtClean="0"/>
              <a:t> Estimation of the </a:t>
            </a:r>
            <a:r>
              <a:rPr lang="en-US" sz="1800" dirty="0" err="1" smtClean="0"/>
              <a:t>warfarin</a:t>
            </a:r>
            <a:r>
              <a:rPr lang="en-US" sz="1800" dirty="0" smtClean="0"/>
              <a:t> dose with clinical and </a:t>
            </a:r>
            <a:r>
              <a:rPr lang="en-US" sz="1800" dirty="0" err="1" smtClean="0"/>
              <a:t>pharmacogenetic</a:t>
            </a:r>
            <a:r>
              <a:rPr lang="en-US" sz="1800" dirty="0" smtClean="0"/>
              <a:t> data. </a:t>
            </a:r>
            <a:r>
              <a:rPr lang="en-US" sz="1800" i="1" dirty="0" smtClean="0"/>
              <a:t>N </a:t>
            </a:r>
            <a:r>
              <a:rPr lang="en-US" sz="1800" i="1" dirty="0" err="1" smtClean="0"/>
              <a:t>Engl</a:t>
            </a:r>
            <a:r>
              <a:rPr lang="en-US" sz="1800" i="1" dirty="0" smtClean="0"/>
              <a:t> J Med</a:t>
            </a:r>
            <a:r>
              <a:rPr lang="en-US" sz="1800" dirty="0" smtClean="0"/>
              <a:t>  360, 753-64 (2009).</a:t>
            </a:r>
          </a:p>
          <a:p>
            <a:pPr lvl="3">
              <a:lnSpc>
                <a:spcPct val="90000"/>
              </a:lnSpc>
            </a:pPr>
            <a:r>
              <a:rPr lang="en-US" sz="1800" i="1" dirty="0" smtClean="0"/>
              <a:t>Gage algorithm</a:t>
            </a:r>
          </a:p>
          <a:p>
            <a:pPr lvl="4">
              <a:lnSpc>
                <a:spcPct val="90000"/>
              </a:lnSpc>
            </a:pPr>
            <a:r>
              <a:rPr lang="en-US" sz="1800" dirty="0" smtClean="0"/>
              <a:t>Gage, B.F.</a:t>
            </a:r>
            <a:r>
              <a:rPr lang="en-US" sz="1800" i="1" dirty="0" smtClean="0"/>
              <a:t> et al.</a:t>
            </a:r>
            <a:r>
              <a:rPr lang="en-US" sz="1800" dirty="0" smtClean="0"/>
              <a:t> Use of </a:t>
            </a:r>
            <a:r>
              <a:rPr lang="en-US" sz="1800" dirty="0" err="1" smtClean="0"/>
              <a:t>pharmacogenetic</a:t>
            </a:r>
            <a:r>
              <a:rPr lang="en-US" sz="1800" dirty="0" smtClean="0"/>
              <a:t> and clinical factors to predict the therapeutic dose of </a:t>
            </a:r>
            <a:r>
              <a:rPr lang="en-US" sz="1800" dirty="0" err="1" smtClean="0"/>
              <a:t>warfarin</a:t>
            </a:r>
            <a:r>
              <a:rPr lang="en-US" sz="1800" dirty="0" smtClean="0"/>
              <a:t>. </a:t>
            </a:r>
            <a:r>
              <a:rPr lang="en-US" sz="1800" i="1" dirty="0" err="1" smtClean="0"/>
              <a:t>Clin</a:t>
            </a:r>
            <a:r>
              <a:rPr lang="en-US" sz="1800" i="1" dirty="0" smtClean="0"/>
              <a:t> </a:t>
            </a:r>
            <a:r>
              <a:rPr lang="en-US" sz="1800" i="1" dirty="0" err="1" smtClean="0"/>
              <a:t>Pharmacol</a:t>
            </a:r>
            <a:r>
              <a:rPr lang="en-US" sz="1800" i="1" dirty="0" smtClean="0"/>
              <a:t> </a:t>
            </a:r>
            <a:r>
              <a:rPr lang="en-US" sz="1800" i="1" dirty="0" err="1" smtClean="0"/>
              <a:t>Ther</a:t>
            </a:r>
            <a:r>
              <a:rPr lang="en-US" sz="1800" dirty="0" smtClean="0"/>
              <a:t>  84, 326-31 (2008).</a:t>
            </a:r>
          </a:p>
          <a:p>
            <a:pPr lvl="2">
              <a:lnSpc>
                <a:spcPct val="90000"/>
              </a:lnSpc>
            </a:pPr>
            <a:r>
              <a:rPr lang="sr-Cyrl-CS" altLang="ko-KR" sz="1800" dirty="0" smtClean="0"/>
              <a:t>доступним </a:t>
            </a:r>
            <a:r>
              <a:rPr lang="sr-Latn-CS" altLang="ko-KR" sz="1800" dirty="0"/>
              <a:t>on-line</a:t>
            </a:r>
            <a:r>
              <a:rPr lang="sr-Cyrl-CS" altLang="ko-KR" sz="1800" dirty="0"/>
              <a:t> прерачунавањем</a:t>
            </a:r>
          </a:p>
          <a:p>
            <a:pPr lvl="3">
              <a:lnSpc>
                <a:spcPct val="90000"/>
              </a:lnSpc>
            </a:pPr>
            <a:r>
              <a:rPr lang="en-US" sz="1800" u="sng" dirty="0"/>
              <a:t>http://www.warfarindosing.org</a:t>
            </a:r>
            <a:endParaRPr lang="sr-Cyrl-CS" sz="1800" u="sng"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a:noFill/>
          <a:ln/>
        </p:spPr>
        <p:txBody>
          <a:bodyPr>
            <a:normAutofit fontScale="90000"/>
          </a:bodyPr>
          <a:lstStyle/>
          <a:p>
            <a:pPr lvl="3"/>
            <a:r>
              <a:rPr lang="sr-Cyrl-CS" sz="4000" b="1" dirty="0">
                <a:latin typeface="+mn-lt"/>
              </a:rPr>
              <a:t>Варфарин</a:t>
            </a:r>
            <a:r>
              <a:rPr lang="ru-RU" sz="4000" b="1" dirty="0">
                <a:latin typeface="+mn-lt"/>
              </a:rPr>
              <a:t> </a:t>
            </a:r>
            <a:br>
              <a:rPr lang="ru-RU" sz="4000" b="1" dirty="0">
                <a:latin typeface="+mn-lt"/>
              </a:rPr>
            </a:br>
            <a:r>
              <a:rPr lang="ru-RU" sz="3200" dirty="0">
                <a:latin typeface="+mn-lt"/>
              </a:rPr>
              <a:t>- пример клиничке </a:t>
            </a:r>
            <a:r>
              <a:rPr lang="ru-RU" sz="3200" dirty="0" smtClean="0">
                <a:latin typeface="+mn-lt"/>
              </a:rPr>
              <a:t>примене</a:t>
            </a:r>
            <a:r>
              <a:rPr lang="en-US" sz="3200" dirty="0" smtClean="0">
                <a:latin typeface="+mn-lt"/>
              </a:rPr>
              <a:t>: </a:t>
            </a:r>
            <a:r>
              <a:rPr lang="en-US" sz="3200" i="1" dirty="0" smtClean="0">
                <a:latin typeface="+mn-lt"/>
              </a:rPr>
              <a:t>IWPC algorithm</a:t>
            </a:r>
            <a:r>
              <a:rPr lang="ru-RU" sz="3200" i="1" dirty="0" smtClean="0">
                <a:latin typeface="+mn-lt"/>
              </a:rPr>
              <a:t> </a:t>
            </a:r>
            <a:r>
              <a:rPr lang="ru-RU" sz="3200" dirty="0">
                <a:latin typeface="+mn-lt"/>
              </a:rPr>
              <a:t>-</a:t>
            </a:r>
            <a:endParaRPr lang="en-US" sz="3200" dirty="0">
              <a:latin typeface="+mn-lt"/>
            </a:endParaRPr>
          </a:p>
        </p:txBody>
      </p:sp>
      <p:sp>
        <p:nvSpPr>
          <p:cNvPr id="4" name="Rectangle 3"/>
          <p:cNvSpPr txBox="1">
            <a:spLocks noChangeArrowheads="1"/>
          </p:cNvSpPr>
          <p:nvPr/>
        </p:nvSpPr>
        <p:spPr bwMode="auto">
          <a:xfrm>
            <a:off x="683568" y="1628800"/>
            <a:ext cx="8064896" cy="46370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indent="-342900">
              <a:lnSpc>
                <a:spcPct val="90000"/>
              </a:lnSpc>
              <a:spcBef>
                <a:spcPct val="20000"/>
              </a:spcBef>
              <a:buClr>
                <a:schemeClr val="tx1"/>
              </a:buClr>
            </a:pPr>
            <a:r>
              <a:rPr kumimoji="1" lang="sr-Cyrl-RS" sz="1800" i="0" u="none" strike="noStrike" kern="0" cap="none" spc="0" normalizeH="0" baseline="0" noProof="0" dirty="0" smtClean="0">
                <a:ln>
                  <a:noFill/>
                </a:ln>
                <a:solidFill>
                  <a:schemeClr val="tx1"/>
                </a:solidFill>
                <a:effectLst/>
                <a:uLnTx/>
                <a:uFillTx/>
                <a:latin typeface="+mn-lt"/>
                <a:ea typeface="+mn-ea"/>
                <a:cs typeface="+mn-cs"/>
              </a:rPr>
              <a:t>	</a:t>
            </a:r>
            <a:r>
              <a:rPr lang="sr-Cyrl-RS" b="1" kern="0" noProof="0" dirty="0" smtClean="0">
                <a:solidFill>
                  <a:srgbClr val="003D62"/>
                </a:solidFill>
                <a:latin typeface="+mn-lt"/>
              </a:rPr>
              <a:t>К</a:t>
            </a:r>
            <a:r>
              <a:rPr lang="sr-Cyrl-RS" b="1" kern="0" dirty="0" smtClean="0">
                <a:solidFill>
                  <a:srgbClr val="003D62"/>
                </a:solidFill>
                <a:latin typeface="+mn-lt"/>
              </a:rPr>
              <a:t>вадратни корен из недељне дозе варфарина </a:t>
            </a:r>
            <a:r>
              <a:rPr lang="en-US" b="1" kern="0" dirty="0" smtClean="0">
                <a:solidFill>
                  <a:srgbClr val="003D62"/>
                </a:solidFill>
                <a:latin typeface="+mn-lt"/>
              </a:rPr>
              <a:t>(mg) </a:t>
            </a:r>
            <a:r>
              <a:rPr lang="sr-Cyrl-RS" kern="0" dirty="0" smtClean="0">
                <a:solidFill>
                  <a:srgbClr val="003D62"/>
                </a:solidFill>
                <a:latin typeface="+mn-lt"/>
              </a:rPr>
              <a:t>= </a:t>
            </a:r>
            <a:r>
              <a:rPr kumimoji="1" lang="en-US" i="0" u="none" strike="noStrike" kern="0" cap="none" spc="0" normalizeH="0" baseline="0" noProof="0" dirty="0" smtClean="0">
                <a:ln>
                  <a:noFill/>
                </a:ln>
                <a:solidFill>
                  <a:schemeClr val="tx1"/>
                </a:solidFill>
                <a:effectLst/>
                <a:uLnTx/>
                <a:uFillTx/>
                <a:latin typeface="+mn-lt"/>
                <a:ea typeface="+mn-ea"/>
                <a:cs typeface="+mn-cs"/>
              </a:rPr>
              <a:t>5.6044 - 0.2614 x </a:t>
            </a:r>
            <a:r>
              <a:rPr kumimoji="1" lang="sr-Cyrl-RS" b="1" i="0" u="none" strike="noStrike" kern="0" cap="none" spc="0" normalizeH="0" baseline="0" noProof="0" dirty="0" smtClean="0">
                <a:ln>
                  <a:noFill/>
                </a:ln>
                <a:solidFill>
                  <a:schemeClr val="tx1"/>
                </a:solidFill>
                <a:effectLst/>
                <a:uLnTx/>
                <a:uFillTx/>
                <a:latin typeface="+mn-lt"/>
                <a:ea typeface="+mn-ea"/>
                <a:cs typeface="+mn-cs"/>
              </a:rPr>
              <a:t>године </a:t>
            </a:r>
            <a:r>
              <a:rPr kumimoji="1" lang="en-US" i="0" u="none" strike="noStrike" kern="0" cap="none" spc="0" normalizeH="0" baseline="0" noProof="0" dirty="0" smtClean="0">
                <a:ln>
                  <a:noFill/>
                </a:ln>
                <a:solidFill>
                  <a:schemeClr val="tx1"/>
                </a:solidFill>
                <a:effectLst/>
                <a:uLnTx/>
                <a:uFillTx/>
                <a:latin typeface="+mn-lt"/>
                <a:ea typeface="+mn-ea"/>
                <a:cs typeface="+mn-cs"/>
              </a:rPr>
              <a:t>+ 0.0087 x </a:t>
            </a:r>
            <a:r>
              <a:rPr kumimoji="1" lang="sr-Cyrl-RS" b="1" i="0" u="none" strike="noStrike" kern="0" cap="none" spc="0" normalizeH="0" baseline="0" noProof="0" dirty="0" smtClean="0">
                <a:ln>
                  <a:noFill/>
                </a:ln>
                <a:solidFill>
                  <a:schemeClr val="tx1"/>
                </a:solidFill>
                <a:effectLst/>
                <a:uLnTx/>
                <a:uFillTx/>
                <a:latin typeface="+mn-lt"/>
                <a:ea typeface="+mn-ea"/>
                <a:cs typeface="+mn-cs"/>
              </a:rPr>
              <a:t>висина (</a:t>
            </a:r>
            <a:r>
              <a:rPr kumimoji="1" lang="en-US" b="1" i="0" u="none" strike="noStrike" kern="0" cap="none" spc="0" normalizeH="0" baseline="0" noProof="0" dirty="0" smtClean="0">
                <a:ln>
                  <a:noFill/>
                </a:ln>
                <a:solidFill>
                  <a:schemeClr val="tx1"/>
                </a:solidFill>
                <a:effectLst/>
                <a:uLnTx/>
                <a:uFillTx/>
                <a:latin typeface="+mn-lt"/>
                <a:ea typeface="+mn-ea"/>
                <a:cs typeface="+mn-cs"/>
              </a:rPr>
              <a:t>cm</a:t>
            </a:r>
            <a:r>
              <a:rPr lang="sr-Cyrl-RS" b="1" kern="0" dirty="0" smtClean="0">
                <a:latin typeface="+mn-lt"/>
                <a:ea typeface="+mn-ea"/>
              </a:rPr>
              <a:t>)</a:t>
            </a:r>
            <a:r>
              <a:rPr kumimoji="1" lang="en-US" b="1" i="0" u="none" strike="noStrike" kern="0" cap="none" spc="0" normalizeH="0" baseline="0" noProof="0" dirty="0" smtClean="0">
                <a:ln>
                  <a:noFill/>
                </a:ln>
                <a:solidFill>
                  <a:schemeClr val="tx1"/>
                </a:solidFill>
                <a:effectLst/>
                <a:uLnTx/>
                <a:uFillTx/>
                <a:latin typeface="+mn-lt"/>
                <a:ea typeface="+mn-ea"/>
                <a:cs typeface="+mn-cs"/>
              </a:rPr>
              <a:t> </a:t>
            </a:r>
            <a:r>
              <a:rPr kumimoji="1" lang="en-US" i="0" u="none" strike="noStrike" kern="0" cap="none" spc="0" normalizeH="0" baseline="0" noProof="0" dirty="0" smtClean="0">
                <a:ln>
                  <a:noFill/>
                </a:ln>
                <a:solidFill>
                  <a:schemeClr val="tx1"/>
                </a:solidFill>
                <a:effectLst/>
                <a:uLnTx/>
                <a:uFillTx/>
                <a:latin typeface="+mn-lt"/>
                <a:ea typeface="+mn-ea"/>
                <a:cs typeface="+mn-cs"/>
              </a:rPr>
              <a:t>+ 0.0128 x </a:t>
            </a:r>
            <a:r>
              <a:rPr kumimoji="1" lang="sr-Cyrl-RS" b="1" i="0" u="none" strike="noStrike" kern="0" cap="none" spc="0" normalizeH="0" baseline="0" noProof="0" dirty="0" smtClean="0">
                <a:ln>
                  <a:noFill/>
                </a:ln>
                <a:solidFill>
                  <a:schemeClr val="tx1"/>
                </a:solidFill>
                <a:effectLst/>
                <a:uLnTx/>
                <a:uFillTx/>
                <a:latin typeface="+mn-lt"/>
                <a:ea typeface="+mn-ea"/>
                <a:cs typeface="+mn-cs"/>
              </a:rPr>
              <a:t>тежина (</a:t>
            </a:r>
            <a:r>
              <a:rPr kumimoji="1" lang="en-US" b="1" i="0" u="none" strike="noStrike" kern="0" cap="none" spc="0" normalizeH="0" baseline="0" noProof="0" dirty="0" smtClean="0">
                <a:ln>
                  <a:noFill/>
                </a:ln>
                <a:solidFill>
                  <a:schemeClr val="tx1"/>
                </a:solidFill>
                <a:effectLst/>
                <a:uLnTx/>
                <a:uFillTx/>
                <a:latin typeface="+mn-lt"/>
                <a:ea typeface="+mn-ea"/>
                <a:cs typeface="+mn-cs"/>
              </a:rPr>
              <a:t>kg</a:t>
            </a:r>
            <a:r>
              <a:rPr lang="sr-Cyrl-RS" b="1" kern="0" dirty="0" smtClean="0">
                <a:latin typeface="+mn-lt"/>
                <a:ea typeface="+mn-ea"/>
              </a:rPr>
              <a:t>)</a:t>
            </a:r>
            <a:r>
              <a:rPr kumimoji="1" lang="en-US" b="1" i="0" u="none" strike="noStrike" kern="0" cap="none" spc="0" normalizeH="0" baseline="0" noProof="0" dirty="0" smtClean="0">
                <a:ln>
                  <a:noFill/>
                </a:ln>
                <a:solidFill>
                  <a:schemeClr val="tx1"/>
                </a:solidFill>
                <a:effectLst/>
                <a:uLnTx/>
                <a:uFillTx/>
                <a:latin typeface="+mn-lt"/>
                <a:ea typeface="+mn-ea"/>
                <a:cs typeface="+mn-cs"/>
              </a:rPr>
              <a:t> </a:t>
            </a:r>
            <a:r>
              <a:rPr kumimoji="1" lang="en-US" i="0" u="none" strike="noStrike" kern="0" cap="none" spc="0" normalizeH="0" baseline="0" noProof="0" dirty="0" smtClean="0">
                <a:ln>
                  <a:noFill/>
                </a:ln>
                <a:solidFill>
                  <a:schemeClr val="tx1"/>
                </a:solidFill>
                <a:effectLst/>
                <a:uLnTx/>
                <a:uFillTx/>
                <a:latin typeface="+mn-lt"/>
                <a:ea typeface="+mn-ea"/>
                <a:cs typeface="+mn-cs"/>
              </a:rPr>
              <a:t>- 0.8677 x </a:t>
            </a:r>
            <a:r>
              <a:rPr kumimoji="1" lang="en-US" b="1" i="1" u="none" strike="noStrike" kern="0" cap="none" spc="0" normalizeH="0" baseline="0" noProof="0" dirty="0" smtClean="0">
                <a:ln>
                  <a:noFill/>
                </a:ln>
                <a:solidFill>
                  <a:schemeClr val="tx1"/>
                </a:solidFill>
                <a:effectLst/>
                <a:uLnTx/>
                <a:uFillTx/>
                <a:latin typeface="+mn-lt"/>
                <a:ea typeface="+mn-ea"/>
                <a:cs typeface="+mn-cs"/>
              </a:rPr>
              <a:t>VKORC1</a:t>
            </a:r>
            <a:r>
              <a:rPr kumimoji="1" lang="en-US" b="1" i="0" u="none" strike="noStrike" kern="0" cap="none" spc="0" normalizeH="0" baseline="0" noProof="0" dirty="0" smtClean="0">
                <a:ln>
                  <a:noFill/>
                </a:ln>
                <a:solidFill>
                  <a:schemeClr val="tx1"/>
                </a:solidFill>
                <a:effectLst/>
                <a:uLnTx/>
                <a:uFillTx/>
                <a:latin typeface="+mn-lt"/>
                <a:ea typeface="+mn-ea"/>
                <a:cs typeface="+mn-cs"/>
              </a:rPr>
              <a:t> A/G </a:t>
            </a:r>
            <a:r>
              <a:rPr kumimoji="1" lang="en-US" i="0" u="none" strike="noStrike" kern="0" cap="none" spc="0" normalizeH="0" baseline="0" noProof="0" dirty="0" smtClean="0">
                <a:ln>
                  <a:noFill/>
                </a:ln>
                <a:solidFill>
                  <a:schemeClr val="tx1"/>
                </a:solidFill>
                <a:effectLst/>
                <a:uLnTx/>
                <a:uFillTx/>
                <a:latin typeface="+mn-lt"/>
                <a:ea typeface="+mn-ea"/>
                <a:cs typeface="+mn-cs"/>
              </a:rPr>
              <a:t>- 1.6974 x </a:t>
            </a:r>
            <a:r>
              <a:rPr kumimoji="1" lang="en-US" b="1" i="1" u="none" strike="noStrike" kern="0" cap="none" spc="0" normalizeH="0" baseline="0" noProof="0" dirty="0" smtClean="0">
                <a:ln>
                  <a:noFill/>
                </a:ln>
                <a:solidFill>
                  <a:schemeClr val="tx1"/>
                </a:solidFill>
                <a:effectLst/>
                <a:uLnTx/>
                <a:uFillTx/>
                <a:latin typeface="+mn-lt"/>
                <a:ea typeface="+mn-ea"/>
                <a:cs typeface="+mn-cs"/>
              </a:rPr>
              <a:t>VKORC1</a:t>
            </a:r>
            <a:r>
              <a:rPr kumimoji="1" lang="en-US" b="1" i="0" u="none" strike="noStrike" kern="0" cap="none" spc="0" normalizeH="0" baseline="0" noProof="0" dirty="0" smtClean="0">
                <a:ln>
                  <a:noFill/>
                </a:ln>
                <a:solidFill>
                  <a:schemeClr val="tx1"/>
                </a:solidFill>
                <a:effectLst/>
                <a:uLnTx/>
                <a:uFillTx/>
                <a:latin typeface="+mn-lt"/>
                <a:ea typeface="+mn-ea"/>
                <a:cs typeface="+mn-cs"/>
              </a:rPr>
              <a:t> A/A </a:t>
            </a:r>
            <a:r>
              <a:rPr kumimoji="1" lang="en-US" i="0" u="none" strike="noStrike" kern="0" cap="none" spc="0" normalizeH="0" baseline="0" noProof="0" dirty="0" smtClean="0">
                <a:ln>
                  <a:noFill/>
                </a:ln>
                <a:solidFill>
                  <a:schemeClr val="tx1"/>
                </a:solidFill>
                <a:effectLst/>
                <a:uLnTx/>
                <a:uFillTx/>
                <a:latin typeface="+mn-lt"/>
                <a:ea typeface="+mn-ea"/>
                <a:cs typeface="+mn-cs"/>
              </a:rPr>
              <a:t>- 0.4854 x </a:t>
            </a:r>
            <a:r>
              <a:rPr kumimoji="1" lang="en-US" b="1" i="1" u="none" strike="noStrike" kern="0" cap="none" spc="0" normalizeH="0" baseline="0" noProof="0" dirty="0" smtClean="0">
                <a:ln>
                  <a:noFill/>
                </a:ln>
                <a:solidFill>
                  <a:schemeClr val="tx1"/>
                </a:solidFill>
                <a:effectLst/>
                <a:uLnTx/>
                <a:uFillTx/>
                <a:latin typeface="+mn-lt"/>
                <a:ea typeface="+mn-ea"/>
                <a:cs typeface="+mn-cs"/>
              </a:rPr>
              <a:t>VKORC1</a:t>
            </a:r>
            <a:r>
              <a:rPr kumimoji="1" lang="en-US" b="1" i="0" u="none" strike="noStrike" kern="0" cap="none" spc="0" normalizeH="0" baseline="0" noProof="0" dirty="0" smtClean="0">
                <a:ln>
                  <a:noFill/>
                </a:ln>
                <a:solidFill>
                  <a:schemeClr val="tx1"/>
                </a:solidFill>
                <a:effectLst/>
                <a:uLnTx/>
                <a:uFillTx/>
                <a:latin typeface="+mn-lt"/>
                <a:ea typeface="+mn-ea"/>
                <a:cs typeface="+mn-cs"/>
              </a:rPr>
              <a:t> </a:t>
            </a:r>
            <a:r>
              <a:rPr kumimoji="1" lang="sr-Cyrl-RS" b="1" i="0" u="none" strike="noStrike" kern="0" cap="none" spc="0" normalizeH="0" baseline="0" noProof="0" dirty="0" smtClean="0">
                <a:ln>
                  <a:noFill/>
                </a:ln>
                <a:solidFill>
                  <a:schemeClr val="tx1"/>
                </a:solidFill>
                <a:effectLst/>
                <a:uLnTx/>
                <a:uFillTx/>
                <a:latin typeface="+mn-lt"/>
                <a:ea typeface="+mn-ea"/>
                <a:cs typeface="+mn-cs"/>
              </a:rPr>
              <a:t>генотип непознат </a:t>
            </a:r>
            <a:r>
              <a:rPr kumimoji="1" lang="en-US" i="0" u="none" strike="noStrike" kern="0" cap="none" spc="0" normalizeH="0" baseline="0" noProof="0" dirty="0" smtClean="0">
                <a:ln>
                  <a:noFill/>
                </a:ln>
                <a:solidFill>
                  <a:schemeClr val="tx1"/>
                </a:solidFill>
                <a:effectLst/>
                <a:uLnTx/>
                <a:uFillTx/>
                <a:latin typeface="+mn-lt"/>
                <a:ea typeface="+mn-ea"/>
                <a:cs typeface="+mn-cs"/>
              </a:rPr>
              <a:t>- 0.5211 x </a:t>
            </a:r>
            <a:r>
              <a:rPr kumimoji="1" lang="en-US" b="1" i="1" u="none" strike="noStrike" kern="0" cap="none" spc="0" normalizeH="0" baseline="0" noProof="0" dirty="0" smtClean="0">
                <a:ln>
                  <a:noFill/>
                </a:ln>
                <a:solidFill>
                  <a:schemeClr val="tx1"/>
                </a:solidFill>
                <a:effectLst/>
                <a:uLnTx/>
                <a:uFillTx/>
                <a:latin typeface="+mn-lt"/>
                <a:ea typeface="+mn-ea"/>
                <a:cs typeface="+mn-cs"/>
              </a:rPr>
              <a:t>CYP2C9*1/*2 </a:t>
            </a:r>
            <a:r>
              <a:rPr kumimoji="1" lang="en-US" i="0" u="none" strike="noStrike" kern="0" cap="none" spc="0" normalizeH="0" baseline="0" noProof="0" dirty="0" smtClean="0">
                <a:ln>
                  <a:noFill/>
                </a:ln>
                <a:solidFill>
                  <a:schemeClr val="tx1"/>
                </a:solidFill>
                <a:effectLst/>
                <a:uLnTx/>
                <a:uFillTx/>
                <a:latin typeface="+mn-lt"/>
                <a:ea typeface="+mn-ea"/>
                <a:cs typeface="+mn-cs"/>
              </a:rPr>
              <a:t>- 0.9357 x </a:t>
            </a:r>
            <a:r>
              <a:rPr kumimoji="1" lang="en-US" b="1" i="1" u="none" strike="noStrike" kern="0" cap="none" spc="0" normalizeH="0" baseline="0" noProof="0" dirty="0" smtClean="0">
                <a:ln>
                  <a:noFill/>
                </a:ln>
                <a:solidFill>
                  <a:schemeClr val="tx1"/>
                </a:solidFill>
                <a:effectLst/>
                <a:uLnTx/>
                <a:uFillTx/>
                <a:latin typeface="+mn-lt"/>
                <a:ea typeface="+mn-ea"/>
                <a:cs typeface="+mn-cs"/>
              </a:rPr>
              <a:t>CYP2C9*1/*3 </a:t>
            </a:r>
            <a:r>
              <a:rPr kumimoji="1" lang="en-US" i="0" u="none" strike="noStrike" kern="0" cap="none" spc="0" normalizeH="0" baseline="0" noProof="0" dirty="0" smtClean="0">
                <a:ln>
                  <a:noFill/>
                </a:ln>
                <a:solidFill>
                  <a:schemeClr val="tx1"/>
                </a:solidFill>
                <a:effectLst/>
                <a:uLnTx/>
                <a:uFillTx/>
                <a:latin typeface="+mn-lt"/>
                <a:ea typeface="+mn-ea"/>
                <a:cs typeface="+mn-cs"/>
              </a:rPr>
              <a:t>- 1.0616 x </a:t>
            </a:r>
            <a:r>
              <a:rPr kumimoji="1" lang="en-US" b="1" i="1" u="none" strike="noStrike" kern="0" cap="none" spc="0" normalizeH="0" baseline="0" noProof="0" dirty="0" smtClean="0">
                <a:ln>
                  <a:noFill/>
                </a:ln>
                <a:solidFill>
                  <a:schemeClr val="tx1"/>
                </a:solidFill>
                <a:effectLst/>
                <a:uLnTx/>
                <a:uFillTx/>
                <a:latin typeface="+mn-lt"/>
                <a:ea typeface="+mn-ea"/>
                <a:cs typeface="+mn-cs"/>
              </a:rPr>
              <a:t>CYP2C9*2/*2 </a:t>
            </a:r>
            <a:r>
              <a:rPr kumimoji="1" lang="en-US" i="0" u="none" strike="noStrike" kern="0" cap="none" spc="0" normalizeH="0" baseline="0" noProof="0" dirty="0" smtClean="0">
                <a:ln>
                  <a:noFill/>
                </a:ln>
                <a:solidFill>
                  <a:schemeClr val="tx1"/>
                </a:solidFill>
                <a:effectLst/>
                <a:uLnTx/>
                <a:uFillTx/>
                <a:latin typeface="+mn-lt"/>
                <a:ea typeface="+mn-ea"/>
                <a:cs typeface="+mn-cs"/>
              </a:rPr>
              <a:t>- 1.9206 x </a:t>
            </a:r>
            <a:r>
              <a:rPr kumimoji="1" lang="en-US" b="1" i="1" u="none" strike="noStrike" kern="0" cap="none" spc="0" normalizeH="0" baseline="0" noProof="0" dirty="0" smtClean="0">
                <a:ln>
                  <a:noFill/>
                </a:ln>
                <a:solidFill>
                  <a:schemeClr val="tx1"/>
                </a:solidFill>
                <a:effectLst/>
                <a:uLnTx/>
                <a:uFillTx/>
                <a:latin typeface="+mn-lt"/>
                <a:ea typeface="+mn-ea"/>
                <a:cs typeface="+mn-cs"/>
              </a:rPr>
              <a:t>CYP2C9*2/*3 </a:t>
            </a:r>
            <a:r>
              <a:rPr kumimoji="1" lang="en-US" i="0" u="none" strike="noStrike" kern="0" cap="none" spc="0" normalizeH="0" baseline="0" noProof="0" dirty="0" smtClean="0">
                <a:ln>
                  <a:noFill/>
                </a:ln>
                <a:solidFill>
                  <a:schemeClr val="tx1"/>
                </a:solidFill>
                <a:effectLst/>
                <a:uLnTx/>
                <a:uFillTx/>
                <a:latin typeface="+mn-lt"/>
                <a:ea typeface="+mn-ea"/>
                <a:cs typeface="+mn-cs"/>
              </a:rPr>
              <a:t>- 2.3312 x </a:t>
            </a:r>
            <a:r>
              <a:rPr kumimoji="1" lang="en-US" b="1" i="1" u="none" strike="noStrike" kern="0" cap="none" spc="0" normalizeH="0" baseline="0" noProof="0" dirty="0" smtClean="0">
                <a:ln>
                  <a:noFill/>
                </a:ln>
                <a:solidFill>
                  <a:schemeClr val="tx1"/>
                </a:solidFill>
                <a:effectLst/>
                <a:uLnTx/>
                <a:uFillTx/>
                <a:latin typeface="+mn-lt"/>
                <a:ea typeface="+mn-ea"/>
                <a:cs typeface="+mn-cs"/>
              </a:rPr>
              <a:t>CYP2C9*3/*3 </a:t>
            </a:r>
            <a:r>
              <a:rPr kumimoji="1" lang="en-US" i="0" u="none" strike="noStrike" kern="0" cap="none" spc="0" normalizeH="0" baseline="0" noProof="0" dirty="0" smtClean="0">
                <a:ln>
                  <a:noFill/>
                </a:ln>
                <a:solidFill>
                  <a:schemeClr val="tx1"/>
                </a:solidFill>
                <a:effectLst/>
                <a:uLnTx/>
                <a:uFillTx/>
                <a:latin typeface="+mn-lt"/>
                <a:ea typeface="+mn-ea"/>
                <a:cs typeface="+mn-cs"/>
              </a:rPr>
              <a:t>- 0.2188 x </a:t>
            </a:r>
            <a:r>
              <a:rPr kumimoji="1" lang="en-US" b="1" i="1" u="none" strike="noStrike" kern="0" cap="none" spc="0" normalizeH="0" baseline="0" noProof="0" dirty="0" smtClean="0">
                <a:ln>
                  <a:noFill/>
                </a:ln>
                <a:solidFill>
                  <a:schemeClr val="tx1"/>
                </a:solidFill>
                <a:effectLst/>
                <a:uLnTx/>
                <a:uFillTx/>
                <a:latin typeface="+mn-lt"/>
                <a:ea typeface="+mn-ea"/>
                <a:cs typeface="+mn-cs"/>
              </a:rPr>
              <a:t>CYP2C9</a:t>
            </a:r>
            <a:r>
              <a:rPr kumimoji="1" lang="en-US" b="1" i="0" u="none" strike="noStrike" kern="0" cap="none" spc="0" normalizeH="0" baseline="0" noProof="0" dirty="0" smtClean="0">
                <a:ln>
                  <a:noFill/>
                </a:ln>
                <a:solidFill>
                  <a:schemeClr val="tx1"/>
                </a:solidFill>
                <a:effectLst/>
                <a:uLnTx/>
                <a:uFillTx/>
                <a:latin typeface="+mn-lt"/>
                <a:ea typeface="+mn-ea"/>
                <a:cs typeface="+mn-cs"/>
              </a:rPr>
              <a:t> </a:t>
            </a:r>
            <a:r>
              <a:rPr kumimoji="1" lang="sr-Cyrl-RS" b="1" i="0" u="none" strike="noStrike" kern="0" cap="none" spc="0" normalizeH="0" baseline="0" noProof="0" dirty="0" smtClean="0">
                <a:ln>
                  <a:noFill/>
                </a:ln>
                <a:solidFill>
                  <a:schemeClr val="tx1"/>
                </a:solidFill>
                <a:effectLst/>
                <a:uLnTx/>
                <a:uFillTx/>
                <a:latin typeface="+mn-lt"/>
                <a:ea typeface="+mn-ea"/>
                <a:cs typeface="+mn-cs"/>
              </a:rPr>
              <a:t>генотип непознат </a:t>
            </a:r>
            <a:r>
              <a:rPr kumimoji="1" lang="en-US" i="0" u="none" strike="noStrike" kern="0" cap="none" spc="0" normalizeH="0" baseline="0" noProof="0" dirty="0" smtClean="0">
                <a:ln>
                  <a:noFill/>
                </a:ln>
                <a:solidFill>
                  <a:schemeClr val="tx1"/>
                </a:solidFill>
                <a:effectLst/>
                <a:uLnTx/>
                <a:uFillTx/>
                <a:latin typeface="+mn-lt"/>
                <a:ea typeface="+mn-ea"/>
                <a:cs typeface="+mn-cs"/>
              </a:rPr>
              <a:t>- 0.1092 x </a:t>
            </a:r>
            <a:r>
              <a:rPr kumimoji="1" lang="sr-Cyrl-RS" b="1" i="0" u="none" strike="noStrike" kern="0" cap="none" spc="0" normalizeH="0" baseline="0" noProof="0" dirty="0" smtClean="0">
                <a:ln>
                  <a:noFill/>
                </a:ln>
                <a:solidFill>
                  <a:schemeClr val="tx1"/>
                </a:solidFill>
                <a:effectLst/>
                <a:uLnTx/>
                <a:uFillTx/>
                <a:latin typeface="+mn-lt"/>
                <a:ea typeface="+mn-ea"/>
                <a:cs typeface="+mn-cs"/>
              </a:rPr>
              <a:t>азијска раса</a:t>
            </a:r>
            <a:r>
              <a:rPr kumimoji="1" lang="en-US" b="1" i="0" u="none" strike="noStrike" kern="0" cap="none" spc="0" normalizeH="0" baseline="0" noProof="0" dirty="0" smtClean="0">
                <a:ln>
                  <a:noFill/>
                </a:ln>
                <a:solidFill>
                  <a:schemeClr val="tx1"/>
                </a:solidFill>
                <a:effectLst/>
                <a:uLnTx/>
                <a:uFillTx/>
                <a:latin typeface="+mn-lt"/>
                <a:ea typeface="+mn-ea"/>
                <a:cs typeface="+mn-cs"/>
              </a:rPr>
              <a:t> </a:t>
            </a:r>
            <a:r>
              <a:rPr kumimoji="1" lang="en-US" i="0" u="none" strike="noStrike" kern="0" cap="none" spc="0" normalizeH="0" baseline="0" noProof="0" dirty="0" smtClean="0">
                <a:ln>
                  <a:noFill/>
                </a:ln>
                <a:solidFill>
                  <a:schemeClr val="tx1"/>
                </a:solidFill>
                <a:effectLst/>
                <a:uLnTx/>
                <a:uFillTx/>
                <a:latin typeface="+mn-lt"/>
                <a:ea typeface="+mn-ea"/>
                <a:cs typeface="+mn-cs"/>
              </a:rPr>
              <a:t>- 0.2760 x </a:t>
            </a:r>
            <a:r>
              <a:rPr kumimoji="1" lang="sr-Cyrl-RS" b="1" i="0" u="none" strike="noStrike" kern="0" cap="none" spc="0" normalizeH="0" baseline="0" noProof="0" dirty="0" smtClean="0">
                <a:ln>
                  <a:noFill/>
                </a:ln>
                <a:solidFill>
                  <a:schemeClr val="tx1"/>
                </a:solidFill>
                <a:effectLst/>
                <a:uLnTx/>
                <a:uFillTx/>
                <a:latin typeface="+mn-lt"/>
                <a:ea typeface="+mn-ea"/>
                <a:cs typeface="+mn-cs"/>
              </a:rPr>
              <a:t>црна раса</a:t>
            </a:r>
            <a:r>
              <a:rPr kumimoji="1" lang="sr-Cyrl-RS" i="0" u="none" strike="noStrike" kern="0" cap="none" spc="0" normalizeH="0" baseline="0" noProof="0" dirty="0" smtClean="0">
                <a:ln>
                  <a:noFill/>
                </a:ln>
                <a:solidFill>
                  <a:schemeClr val="tx1"/>
                </a:solidFill>
                <a:effectLst/>
                <a:uLnTx/>
                <a:uFillTx/>
                <a:latin typeface="+mn-lt"/>
                <a:ea typeface="+mn-ea"/>
                <a:cs typeface="+mn-cs"/>
              </a:rPr>
              <a:t> </a:t>
            </a:r>
            <a:r>
              <a:rPr kumimoji="1" lang="en-US" i="0" u="none" strike="noStrike" kern="0" cap="none" spc="0" normalizeH="0" baseline="0" noProof="0" dirty="0" smtClean="0">
                <a:ln>
                  <a:noFill/>
                </a:ln>
                <a:solidFill>
                  <a:schemeClr val="tx1"/>
                </a:solidFill>
                <a:effectLst/>
                <a:uLnTx/>
                <a:uFillTx/>
                <a:latin typeface="+mn-lt"/>
                <a:ea typeface="+mn-ea"/>
                <a:cs typeface="+mn-cs"/>
              </a:rPr>
              <a:t>- 0.1032 x </a:t>
            </a:r>
            <a:r>
              <a:rPr kumimoji="1" lang="sr-Cyrl-RS" b="1" i="0" u="none" strike="noStrike" kern="0" cap="none" spc="0" normalizeH="0" baseline="0" noProof="0" dirty="0" smtClean="0">
                <a:ln>
                  <a:noFill/>
                </a:ln>
                <a:solidFill>
                  <a:schemeClr val="tx1"/>
                </a:solidFill>
                <a:effectLst/>
                <a:uLnTx/>
                <a:uFillTx/>
                <a:latin typeface="+mn-lt"/>
                <a:ea typeface="+mn-ea"/>
                <a:cs typeface="+mn-cs"/>
              </a:rPr>
              <a:t>раса непозната или мешана </a:t>
            </a:r>
            <a:r>
              <a:rPr kumimoji="1" lang="en-US" i="0" u="none" strike="noStrike" kern="0" cap="none" spc="0" normalizeH="0" baseline="0" noProof="0" dirty="0" smtClean="0">
                <a:ln>
                  <a:noFill/>
                </a:ln>
                <a:solidFill>
                  <a:schemeClr val="tx1"/>
                </a:solidFill>
                <a:effectLst/>
                <a:uLnTx/>
                <a:uFillTx/>
                <a:latin typeface="+mn-lt"/>
                <a:ea typeface="+mn-ea"/>
                <a:cs typeface="+mn-cs"/>
              </a:rPr>
              <a:t>+ 1.1816 x </a:t>
            </a:r>
            <a:r>
              <a:rPr kumimoji="1" lang="sr-Cyrl-RS" b="1" i="0" u="none" strike="noStrike" kern="0" cap="none" spc="0" normalizeH="0" baseline="0" noProof="0" dirty="0" smtClean="0">
                <a:ln>
                  <a:noFill/>
                </a:ln>
                <a:solidFill>
                  <a:schemeClr val="tx1"/>
                </a:solidFill>
                <a:effectLst/>
                <a:uLnTx/>
                <a:uFillTx/>
                <a:latin typeface="+mn-lt"/>
                <a:ea typeface="+mn-ea"/>
                <a:cs typeface="+mn-cs"/>
              </a:rPr>
              <a:t>индуктор ензима</a:t>
            </a:r>
            <a:r>
              <a:rPr kumimoji="1" lang="en-US" b="1" i="0" u="none" strike="noStrike" kern="0" cap="none" spc="0" normalizeH="0" baseline="0" noProof="0" dirty="0" smtClean="0">
                <a:ln>
                  <a:noFill/>
                </a:ln>
                <a:solidFill>
                  <a:schemeClr val="tx1"/>
                </a:solidFill>
                <a:effectLst/>
                <a:uLnTx/>
                <a:uFillTx/>
                <a:latin typeface="+mn-lt"/>
                <a:ea typeface="+mn-ea"/>
                <a:cs typeface="+mn-cs"/>
              </a:rPr>
              <a:t> </a:t>
            </a:r>
            <a:r>
              <a:rPr kumimoji="1" lang="en-US" i="0" u="none" strike="noStrike" kern="0" cap="none" spc="0" normalizeH="0" baseline="0" noProof="0" dirty="0" smtClean="0">
                <a:ln>
                  <a:noFill/>
                </a:ln>
                <a:solidFill>
                  <a:schemeClr val="tx1"/>
                </a:solidFill>
                <a:effectLst/>
                <a:uLnTx/>
                <a:uFillTx/>
                <a:latin typeface="+mn-lt"/>
                <a:ea typeface="+mn-ea"/>
                <a:cs typeface="+mn-cs"/>
              </a:rPr>
              <a:t>- 0.5503 x </a:t>
            </a:r>
            <a:r>
              <a:rPr kumimoji="1" lang="sr-Cyrl-RS" b="1" i="0" u="none" strike="noStrike" kern="0" cap="none" spc="0" normalizeH="0" baseline="0" noProof="0" dirty="0" smtClean="0">
                <a:ln>
                  <a:noFill/>
                </a:ln>
                <a:solidFill>
                  <a:schemeClr val="tx1"/>
                </a:solidFill>
                <a:effectLst/>
                <a:uLnTx/>
                <a:uFillTx/>
                <a:latin typeface="+mn-lt"/>
                <a:ea typeface="+mn-ea"/>
                <a:cs typeface="+mn-cs"/>
              </a:rPr>
              <a:t>амјодарон</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lueprint">
  <a:themeElements>
    <a:clrScheme name="Blueprint 8">
      <a:dk1>
        <a:srgbClr val="003D62"/>
      </a:dk1>
      <a:lt1>
        <a:srgbClr val="FFFFFF"/>
      </a:lt1>
      <a:dk2>
        <a:srgbClr val="006699"/>
      </a:dk2>
      <a:lt2>
        <a:srgbClr val="C8D1DA"/>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cap="flat" cmpd="sng" algn="ctr">
          <a:solidFill>
            <a:srgbClr val="333333"/>
          </a:solidFill>
          <a:prstDash val="solid"/>
          <a:round/>
          <a:headEnd type="none" w="med" len="med"/>
          <a:tailEnd type="none" w="med" len="med"/>
        </a:ln>
        <a:effectLst/>
      </a:spPr>
      <a:bodyPr vert="horz" wrap="non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sz="2400" b="0" i="0" u="none" strike="noStrike" cap="none" normalizeH="0" baseline="0" smtClean="0">
            <a:ln>
              <a:noFill/>
            </a:ln>
            <a:solidFill>
              <a:schemeClr val="tx1"/>
            </a:solidFill>
            <a:effectLst/>
            <a:latin typeface="Tahoma" pitchFamily="34" charset="0"/>
            <a:ea typeface="新細明體" pitchFamily="18" charset="-120"/>
          </a:defRPr>
        </a:defPPr>
      </a:lstStyle>
    </a:spDef>
    <a:lnDef>
      <a:spPr bwMode="auto">
        <a:xfrm>
          <a:off x="0" y="0"/>
          <a:ext cx="1" cy="1"/>
        </a:xfrm>
        <a:custGeom>
          <a:avLst/>
          <a:gdLst/>
          <a:ahLst/>
          <a:cxnLst/>
          <a:rect l="0" t="0" r="0" b="0"/>
          <a:pathLst/>
        </a:custGeom>
        <a:solidFill>
          <a:schemeClr val="bg1"/>
        </a:solidFill>
        <a:ln w="9525" cap="flat" cmpd="sng" algn="ctr">
          <a:solidFill>
            <a:srgbClr val="333333"/>
          </a:solidFill>
          <a:prstDash val="dash"/>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zh-TW" altLang="en-US" sz="2400" b="0" i="0" u="none" strike="noStrike" cap="none" normalizeH="0" baseline="0" smtClean="0">
            <a:ln>
              <a:noFill/>
            </a:ln>
            <a:solidFill>
              <a:schemeClr val="tx1"/>
            </a:solidFill>
            <a:effectLst/>
            <a:latin typeface="Tahoma" pitchFamily="34" charset="0"/>
            <a:ea typeface="新細明體" pitchFamily="18" charset="-120"/>
          </a:defRPr>
        </a:defPPr>
      </a:lstStyle>
    </a:lnDef>
  </a:objectDefaults>
  <a:extraClrSchemeLst>
    <a:extraClrScheme>
      <a:clrScheme name="Blueprint 1">
        <a:dk1>
          <a:srgbClr val="000000"/>
        </a:dk1>
        <a:lt1>
          <a:srgbClr val="FFFFFF"/>
        </a:lt1>
        <a:dk2>
          <a:srgbClr val="40458C"/>
        </a:dk2>
        <a:lt2>
          <a:srgbClr val="FFFFCC"/>
        </a:lt2>
        <a:accent1>
          <a:srgbClr val="8D8DB3"/>
        </a:accent1>
        <a:accent2>
          <a:srgbClr val="B2B2B2"/>
        </a:accent2>
        <a:accent3>
          <a:srgbClr val="AFB0C5"/>
        </a:accent3>
        <a:accent4>
          <a:srgbClr val="DADADA"/>
        </a:accent4>
        <a:accent5>
          <a:srgbClr val="C5C5D6"/>
        </a:accent5>
        <a:accent6>
          <a:srgbClr val="A1A1A1"/>
        </a:accent6>
        <a:hlink>
          <a:srgbClr val="6F89F7"/>
        </a:hlink>
        <a:folHlink>
          <a:srgbClr val="4F56AD"/>
        </a:folHlink>
      </a:clrScheme>
      <a:clrMap bg1="dk2" tx1="lt1" bg2="dk1" tx2="lt2" accent1="accent1" accent2="accent2" accent3="accent3" accent4="accent4" accent5="accent5" accent6="accent6" hlink="hlink" folHlink="folHlink"/>
    </a:extraClrScheme>
    <a:extraClrScheme>
      <a:clrScheme name="Blueprint 2">
        <a:dk1>
          <a:srgbClr val="40458C"/>
        </a:dk1>
        <a:lt1>
          <a:srgbClr val="FFFFFF"/>
        </a:lt1>
        <a:dk2>
          <a:srgbClr val="660066"/>
        </a:dk2>
        <a:lt2>
          <a:srgbClr val="B7C1EB"/>
        </a:lt2>
        <a:accent1>
          <a:srgbClr val="ECD882"/>
        </a:accent1>
        <a:accent2>
          <a:srgbClr val="B2B2B2"/>
        </a:accent2>
        <a:accent3>
          <a:srgbClr val="FFFFFF"/>
        </a:accent3>
        <a:accent4>
          <a:srgbClr val="353A77"/>
        </a:accent4>
        <a:accent5>
          <a:srgbClr val="F4E9C1"/>
        </a:accent5>
        <a:accent6>
          <a:srgbClr val="A1A1A1"/>
        </a:accent6>
        <a:hlink>
          <a:srgbClr val="6F89F7"/>
        </a:hlink>
        <a:folHlink>
          <a:srgbClr val="CFDBFD"/>
        </a:folHlink>
      </a:clrScheme>
      <a:clrMap bg1="lt1" tx1="dk1" bg2="lt2" tx2="dk2" accent1="accent1" accent2="accent2" accent3="accent3" accent4="accent4" accent5="accent5" accent6="accent6" hlink="hlink" folHlink="folHlink"/>
    </a:extraClrScheme>
    <a:extraClrScheme>
      <a:clrScheme name="Blueprint 3">
        <a:dk1>
          <a:srgbClr val="000000"/>
        </a:dk1>
        <a:lt1>
          <a:srgbClr val="FFFFFF"/>
        </a:lt1>
        <a:dk2>
          <a:srgbClr val="4D4D4D"/>
        </a:dk2>
        <a:lt2>
          <a:srgbClr val="B2B2B2"/>
        </a:lt2>
        <a:accent1>
          <a:srgbClr val="969696"/>
        </a:accent1>
        <a:accent2>
          <a:srgbClr val="EAEAEA"/>
        </a:accent2>
        <a:accent3>
          <a:srgbClr val="FFFFFF"/>
        </a:accent3>
        <a:accent4>
          <a:srgbClr val="000000"/>
        </a:accent4>
        <a:accent5>
          <a:srgbClr val="C9C9C9"/>
        </a:accent5>
        <a:accent6>
          <a:srgbClr val="D4D4D4"/>
        </a:accent6>
        <a:hlink>
          <a:srgbClr val="777777"/>
        </a:hlink>
        <a:folHlink>
          <a:srgbClr val="C0C0C0"/>
        </a:folHlink>
      </a:clrScheme>
      <a:clrMap bg1="lt1" tx1="dk1" bg2="lt2" tx2="dk2" accent1="accent1" accent2="accent2" accent3="accent3" accent4="accent4" accent5="accent5" accent6="accent6" hlink="hlink" folHlink="folHlink"/>
    </a:extraClrScheme>
    <a:extraClrScheme>
      <a:clrScheme name="Blueprint 4">
        <a:dk1>
          <a:srgbClr val="333300"/>
        </a:dk1>
        <a:lt1>
          <a:srgbClr val="FFFFFF"/>
        </a:lt1>
        <a:dk2>
          <a:srgbClr val="663300"/>
        </a:dk2>
        <a:lt2>
          <a:srgbClr val="B2B2B2"/>
        </a:lt2>
        <a:accent1>
          <a:srgbClr val="DDC6A7"/>
        </a:accent1>
        <a:accent2>
          <a:srgbClr val="D9C167"/>
        </a:accent2>
        <a:accent3>
          <a:srgbClr val="FFFFFF"/>
        </a:accent3>
        <a:accent4>
          <a:srgbClr val="2A2A00"/>
        </a:accent4>
        <a:accent5>
          <a:srgbClr val="EBDFD0"/>
        </a:accent5>
        <a:accent6>
          <a:srgbClr val="C4AF5D"/>
        </a:accent6>
        <a:hlink>
          <a:srgbClr val="8A7A66"/>
        </a:hlink>
        <a:folHlink>
          <a:srgbClr val="C0AE9E"/>
        </a:folHlink>
      </a:clrScheme>
      <a:clrMap bg1="lt1" tx1="dk1" bg2="lt2" tx2="dk2" accent1="accent1" accent2="accent2" accent3="accent3" accent4="accent4" accent5="accent5" accent6="accent6" hlink="hlink" folHlink="folHlink"/>
    </a:extraClrScheme>
    <a:extraClrScheme>
      <a:clrScheme name="Blueprint 5">
        <a:dk1>
          <a:srgbClr val="000000"/>
        </a:dk1>
        <a:lt1>
          <a:srgbClr val="FFFFFF"/>
        </a:lt1>
        <a:dk2>
          <a:srgbClr val="003366"/>
        </a:dk2>
        <a:lt2>
          <a:srgbClr val="CCFFCC"/>
        </a:lt2>
        <a:accent1>
          <a:srgbClr val="006699"/>
        </a:accent1>
        <a:accent2>
          <a:srgbClr val="009999"/>
        </a:accent2>
        <a:accent3>
          <a:srgbClr val="AAADB8"/>
        </a:accent3>
        <a:accent4>
          <a:srgbClr val="DADADA"/>
        </a:accent4>
        <a:accent5>
          <a:srgbClr val="AAB8CA"/>
        </a:accent5>
        <a:accent6>
          <a:srgbClr val="008A8A"/>
        </a:accent6>
        <a:hlink>
          <a:srgbClr val="0099CC"/>
        </a:hlink>
        <a:folHlink>
          <a:srgbClr val="00458A"/>
        </a:folHlink>
      </a:clrScheme>
      <a:clrMap bg1="dk2" tx1="lt1" bg2="dk1" tx2="lt2" accent1="accent1" accent2="accent2" accent3="accent3" accent4="accent4" accent5="accent5" accent6="accent6" hlink="hlink" folHlink="folHlink"/>
    </a:extraClrScheme>
    <a:extraClrScheme>
      <a:clrScheme name="Blueprint 6">
        <a:dk1>
          <a:srgbClr val="000000"/>
        </a:dk1>
        <a:lt1>
          <a:srgbClr val="FFFFFF"/>
        </a:lt1>
        <a:dk2>
          <a:srgbClr val="004A48"/>
        </a:dk2>
        <a:lt2>
          <a:srgbClr val="33CCCC"/>
        </a:lt2>
        <a:accent1>
          <a:srgbClr val="006699"/>
        </a:accent1>
        <a:accent2>
          <a:srgbClr val="009999"/>
        </a:accent2>
        <a:accent3>
          <a:srgbClr val="AAB1B1"/>
        </a:accent3>
        <a:accent4>
          <a:srgbClr val="DADADA"/>
        </a:accent4>
        <a:accent5>
          <a:srgbClr val="AAB8CA"/>
        </a:accent5>
        <a:accent6>
          <a:srgbClr val="008A8A"/>
        </a:accent6>
        <a:hlink>
          <a:srgbClr val="00CC99"/>
        </a:hlink>
        <a:folHlink>
          <a:srgbClr val="006666"/>
        </a:folHlink>
      </a:clrScheme>
      <a:clrMap bg1="dk2" tx1="lt1" bg2="dk1" tx2="lt2" accent1="accent1" accent2="accent2" accent3="accent3" accent4="accent4" accent5="accent5" accent6="accent6" hlink="hlink" folHlink="folHlink"/>
    </a:extraClrScheme>
    <a:extraClrScheme>
      <a:clrScheme name="Blueprint 7">
        <a:dk1>
          <a:srgbClr val="000000"/>
        </a:dk1>
        <a:lt1>
          <a:srgbClr val="FFFFFF"/>
        </a:lt1>
        <a:dk2>
          <a:srgbClr val="333300"/>
        </a:dk2>
        <a:lt2>
          <a:srgbClr val="FFFFCC"/>
        </a:lt2>
        <a:accent1>
          <a:srgbClr val="CC9900"/>
        </a:accent1>
        <a:accent2>
          <a:srgbClr val="CC6600"/>
        </a:accent2>
        <a:accent3>
          <a:srgbClr val="ADADAA"/>
        </a:accent3>
        <a:accent4>
          <a:srgbClr val="DADADA"/>
        </a:accent4>
        <a:accent5>
          <a:srgbClr val="E2CAAA"/>
        </a:accent5>
        <a:accent6>
          <a:srgbClr val="B95C00"/>
        </a:accent6>
        <a:hlink>
          <a:srgbClr val="808000"/>
        </a:hlink>
        <a:folHlink>
          <a:srgbClr val="525000"/>
        </a:folHlink>
      </a:clrScheme>
      <a:clrMap bg1="dk2" tx1="lt1" bg2="dk1" tx2="lt2" accent1="accent1" accent2="accent2" accent3="accent3" accent4="accent4" accent5="accent5" accent6="accent6" hlink="hlink" folHlink="folHlink"/>
    </a:extraClrScheme>
    <a:extraClrScheme>
      <a:clrScheme name="Blueprint 8">
        <a:dk1>
          <a:srgbClr val="003D62"/>
        </a:dk1>
        <a:lt1>
          <a:srgbClr val="FFFFFF"/>
        </a:lt1>
        <a:dk2>
          <a:srgbClr val="006699"/>
        </a:dk2>
        <a:lt2>
          <a:srgbClr val="C8D1DA"/>
        </a:lt2>
        <a:accent1>
          <a:srgbClr val="9AC0EA"/>
        </a:accent1>
        <a:accent2>
          <a:srgbClr val="80C3C8"/>
        </a:accent2>
        <a:accent3>
          <a:srgbClr val="FFFFFF"/>
        </a:accent3>
        <a:accent4>
          <a:srgbClr val="003353"/>
        </a:accent4>
        <a:accent5>
          <a:srgbClr val="CADCF3"/>
        </a:accent5>
        <a:accent6>
          <a:srgbClr val="73B0B5"/>
        </a:accent6>
        <a:hlink>
          <a:srgbClr val="81ABCB"/>
        </a:hlink>
        <a:folHlink>
          <a:srgbClr val="B6CBD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Designs\Straight Edge.pot</Template>
  <TotalTime>36651</TotalTime>
  <Words>2855</Words>
  <Application>Microsoft Office PowerPoint</Application>
  <PresentationFormat>On-screen Show (4:3)</PresentationFormat>
  <Paragraphs>344</Paragraphs>
  <Slides>34</Slides>
  <Notes>1</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Blueprint</vt:lpstr>
      <vt:lpstr>НАСТАВНА ЈЕДИНИЦА 10:   Клиничка примена фармакогенетике    </vt:lpstr>
      <vt:lpstr>Фармакогенетика метаболишућих ензима</vt:lpstr>
      <vt:lpstr>Фармакогенетика CYP2C9 </vt:lpstr>
      <vt:lpstr>Варфарин  - пример клиничке примене -</vt:lpstr>
      <vt:lpstr>Варфарин  - пример клиничке примене -</vt:lpstr>
      <vt:lpstr>Варфарин  - пример клиничке примене -</vt:lpstr>
      <vt:lpstr>Варфарин  - пример клиничке примене -</vt:lpstr>
      <vt:lpstr>Варфарин  - пример клиничке примене -</vt:lpstr>
      <vt:lpstr>Варфарин  - пример клиничке примене: IWPC algorithm -</vt:lpstr>
      <vt:lpstr>Варфарин  - пример клиничке примене: IWPC algorithm -</vt:lpstr>
      <vt:lpstr>Варфарин  - пример клиничке примене: Gage algorithm-</vt:lpstr>
      <vt:lpstr>Варфарин  - израчунавање ударне дозе за прва 3 дана* -</vt:lpstr>
      <vt:lpstr>Фармакогенетика CYP2C19</vt:lpstr>
      <vt:lpstr>Клопидогрел  - пример клиничке примене -</vt:lpstr>
      <vt:lpstr>Клопидогрел - пример клиничке примене -</vt:lpstr>
      <vt:lpstr>Клопидогрел  - пример клиничке примене -</vt:lpstr>
      <vt:lpstr>Фармакогенетика CYP2D6</vt:lpstr>
      <vt:lpstr>Фармакогенетика CYP2D6 - генетика: индиректни показатељ функције -</vt:lpstr>
      <vt:lpstr>Трамадол - пример клиничке примене -</vt:lpstr>
      <vt:lpstr>Трамадол - пример клиничке примене -</vt:lpstr>
      <vt:lpstr>Трамадол - пример клиничке примене -</vt:lpstr>
      <vt:lpstr>Трамадол - пример клиничке примене -</vt:lpstr>
      <vt:lpstr>Фармакогенетика TPMT</vt:lpstr>
      <vt:lpstr>Меркаптопурин  - пример клиничке примене -</vt:lpstr>
      <vt:lpstr>Меркаптопурин - пример клиничке примене -</vt:lpstr>
      <vt:lpstr>Меркаптопурин  - пример клиничке примене -</vt:lpstr>
      <vt:lpstr>Меркаптопурин  - пример клиничке примене -</vt:lpstr>
      <vt:lpstr>Фармакогенетика транспортера</vt:lpstr>
      <vt:lpstr>Фармакогенетика SLCO1B1</vt:lpstr>
      <vt:lpstr>Симвастатин - пример клиничке примене -</vt:lpstr>
      <vt:lpstr>Симвастатин - пример клиничке примене -</vt:lpstr>
      <vt:lpstr>Симвастатин - пример клиничке примене -</vt:lpstr>
      <vt:lpstr>Симвастатин - пример клиничке примене -</vt:lpstr>
      <vt:lpstr>Рутинска примена фармакогенетског теста у клиничкој пракси</vt:lpstr>
    </vt:vector>
  </TitlesOfParts>
  <Company>Judy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Fluid &amp; Electrolytes Management</dc:title>
  <dc:creator>Judy</dc:creator>
  <cp:lastModifiedBy>Natasa</cp:lastModifiedBy>
  <cp:revision>820</cp:revision>
  <dcterms:created xsi:type="dcterms:W3CDTF">2003-08-03T14:03:03Z</dcterms:created>
  <dcterms:modified xsi:type="dcterms:W3CDTF">2020-10-03T05:34:12Z</dcterms:modified>
</cp:coreProperties>
</file>